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72" r:id="rId3"/>
    <p:sldId id="273" r:id="rId4"/>
    <p:sldId id="274" r:id="rId5"/>
    <p:sldId id="275" r:id="rId6"/>
    <p:sldId id="259" r:id="rId7"/>
    <p:sldId id="261" r:id="rId8"/>
    <p:sldId id="271" r:id="rId9"/>
    <p:sldId id="260" r:id="rId10"/>
    <p:sldId id="263" r:id="rId11"/>
    <p:sldId id="266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3F7"/>
    <a:srgbClr val="000000"/>
    <a:srgbClr val="FFF1C5"/>
    <a:srgbClr val="00FFCC"/>
    <a:srgbClr val="E1F2C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E80021-5541-4862-BF8B-00E73EB3C0A2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h-TH"/>
        </a:p>
      </dgm:t>
    </dgm:pt>
    <dgm:pt modelId="{2D0D24A3-68E3-43B2-BB59-4AC3EE211225}">
      <dgm:prSet phldrT="[Text]" custT="1"/>
      <dgm:spPr/>
      <dgm:t>
        <a:bodyPr/>
        <a:lstStyle/>
        <a:p>
          <a:r>
            <a:rPr lang="th-TH" sz="26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ชื่อแผนบูรณาการวิจัย.............................................................................</a:t>
          </a:r>
        </a:p>
      </dgm:t>
    </dgm:pt>
    <dgm:pt modelId="{90297522-5528-43C2-B7D3-851E10B340A3}" type="sibTrans" cxnId="{42128DAF-28DB-4E74-8947-F68FCB041F07}">
      <dgm:prSet/>
      <dgm:spPr/>
      <dgm:t>
        <a:bodyPr/>
        <a:lstStyle/>
        <a:p>
          <a:endParaRPr lang="th-TH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94E0643-7AF4-4348-8819-6BF6E84E96CD}" type="parTrans" cxnId="{42128DAF-28DB-4E74-8947-F68FCB041F07}">
      <dgm:prSet/>
      <dgm:spPr/>
      <dgm:t>
        <a:bodyPr/>
        <a:lstStyle/>
        <a:p>
          <a:endParaRPr lang="th-TH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C442AEC-6EC9-49F1-8C9D-611D31F6DC8B}">
      <dgm:prSet phldrT="[Text]" custT="1"/>
      <dgm:spPr/>
      <dgm:t>
        <a:bodyPr/>
        <a:lstStyle/>
        <a:p>
          <a:r>
            <a:rPr lang="th-TH" sz="2600" b="1" dirty="0">
              <a:latin typeface="TH SarabunPSK" panose="020B0500040200020003" pitchFamily="34" charset="-34"/>
              <a:cs typeface="TH SarabunPSK" panose="020B0500040200020003" pitchFamily="34" charset="-34"/>
            </a:rPr>
            <a:t>ชื่อ ผอ.แผนบูรณาการวิจัย...................................................</a:t>
          </a:r>
        </a:p>
      </dgm:t>
    </dgm:pt>
    <dgm:pt modelId="{6456B70E-411B-4FCA-83F7-36D7C4EC5DD8}" type="parTrans" cxnId="{7FDE28A9-2416-4E3B-AAD0-D17978244B37}">
      <dgm:prSet/>
      <dgm:spPr/>
      <dgm:t>
        <a:bodyPr/>
        <a:lstStyle/>
        <a:p>
          <a:endParaRPr lang="th-TH"/>
        </a:p>
      </dgm:t>
    </dgm:pt>
    <dgm:pt modelId="{AB62E2D9-23D5-4A0A-90C5-1C31E1E6992B}" type="sibTrans" cxnId="{7FDE28A9-2416-4E3B-AAD0-D17978244B37}">
      <dgm:prSet/>
      <dgm:spPr/>
      <dgm:t>
        <a:bodyPr/>
        <a:lstStyle/>
        <a:p>
          <a:endParaRPr lang="th-TH"/>
        </a:p>
      </dgm:t>
    </dgm:pt>
    <dgm:pt modelId="{DC70CA1C-0330-4ECD-B87C-66E974BF8864}" type="pres">
      <dgm:prSet presAssocID="{72E80021-5541-4862-BF8B-00E73EB3C0A2}" presName="outerComposite" presStyleCnt="0">
        <dgm:presLayoutVars>
          <dgm:chMax val="5"/>
          <dgm:dir/>
          <dgm:resizeHandles val="exact"/>
        </dgm:presLayoutVars>
      </dgm:prSet>
      <dgm:spPr/>
    </dgm:pt>
    <dgm:pt modelId="{71ED51AD-6BBE-4D9C-AA5C-D4C8C0EB3426}" type="pres">
      <dgm:prSet presAssocID="{72E80021-5541-4862-BF8B-00E73EB3C0A2}" presName="dummyMaxCanvas" presStyleCnt="0">
        <dgm:presLayoutVars/>
      </dgm:prSet>
      <dgm:spPr/>
    </dgm:pt>
    <dgm:pt modelId="{62C556CE-370C-45AB-9972-9A7C323F988E}" type="pres">
      <dgm:prSet presAssocID="{72E80021-5541-4862-BF8B-00E73EB3C0A2}" presName="TwoNodes_1" presStyleLbl="node1" presStyleIdx="0" presStyleCnt="2" custLinFactNeighborX="1776" custLinFactNeighborY="-506">
        <dgm:presLayoutVars>
          <dgm:bulletEnabled val="1"/>
        </dgm:presLayoutVars>
      </dgm:prSet>
      <dgm:spPr/>
    </dgm:pt>
    <dgm:pt modelId="{E7B7202E-D151-46FA-82B5-B63825F4EFDC}" type="pres">
      <dgm:prSet presAssocID="{72E80021-5541-4862-BF8B-00E73EB3C0A2}" presName="TwoNodes_2" presStyleLbl="node1" presStyleIdx="1" presStyleCnt="2" custLinFactNeighborX="-10864" custLinFactNeighborY="-20643">
        <dgm:presLayoutVars>
          <dgm:bulletEnabled val="1"/>
        </dgm:presLayoutVars>
      </dgm:prSet>
      <dgm:spPr/>
    </dgm:pt>
    <dgm:pt modelId="{2E3780A3-D1D8-4D47-8347-3E0ABB9958C1}" type="pres">
      <dgm:prSet presAssocID="{72E80021-5541-4862-BF8B-00E73EB3C0A2}" presName="TwoConn_1-2" presStyleLbl="fgAccFollowNode1" presStyleIdx="0" presStyleCnt="1">
        <dgm:presLayoutVars>
          <dgm:bulletEnabled val="1"/>
        </dgm:presLayoutVars>
      </dgm:prSet>
      <dgm:spPr/>
    </dgm:pt>
    <dgm:pt modelId="{791010C5-2313-443C-B965-9BC85481B1B9}" type="pres">
      <dgm:prSet presAssocID="{72E80021-5541-4862-BF8B-00E73EB3C0A2}" presName="TwoNodes_1_text" presStyleLbl="node1" presStyleIdx="1" presStyleCnt="2">
        <dgm:presLayoutVars>
          <dgm:bulletEnabled val="1"/>
        </dgm:presLayoutVars>
      </dgm:prSet>
      <dgm:spPr/>
    </dgm:pt>
    <dgm:pt modelId="{886F5D59-09BE-4512-AE01-E4D4E828321B}" type="pres">
      <dgm:prSet presAssocID="{72E80021-5541-4862-BF8B-00E73EB3C0A2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99D7E037-2F7E-48AF-B167-6DDB89EA583B}" type="presOf" srcId="{1C442AEC-6EC9-49F1-8C9D-611D31F6DC8B}" destId="{886F5D59-09BE-4512-AE01-E4D4E828321B}" srcOrd="1" destOrd="0" presId="urn:microsoft.com/office/officeart/2005/8/layout/vProcess5"/>
    <dgm:cxn modelId="{9A13685E-BCC7-4E76-B3C6-9AB7237A31E3}" type="presOf" srcId="{72E80021-5541-4862-BF8B-00E73EB3C0A2}" destId="{DC70CA1C-0330-4ECD-B87C-66E974BF8864}" srcOrd="0" destOrd="0" presId="urn:microsoft.com/office/officeart/2005/8/layout/vProcess5"/>
    <dgm:cxn modelId="{9BDE7588-2582-4E60-868B-9C3F00EF38C7}" type="presOf" srcId="{2D0D24A3-68E3-43B2-BB59-4AC3EE211225}" destId="{791010C5-2313-443C-B965-9BC85481B1B9}" srcOrd="1" destOrd="0" presId="urn:microsoft.com/office/officeart/2005/8/layout/vProcess5"/>
    <dgm:cxn modelId="{7FDE28A9-2416-4E3B-AAD0-D17978244B37}" srcId="{72E80021-5541-4862-BF8B-00E73EB3C0A2}" destId="{1C442AEC-6EC9-49F1-8C9D-611D31F6DC8B}" srcOrd="1" destOrd="0" parTransId="{6456B70E-411B-4FCA-83F7-36D7C4EC5DD8}" sibTransId="{AB62E2D9-23D5-4A0A-90C5-1C31E1E6992B}"/>
    <dgm:cxn modelId="{42128DAF-28DB-4E74-8947-F68FCB041F07}" srcId="{72E80021-5541-4862-BF8B-00E73EB3C0A2}" destId="{2D0D24A3-68E3-43B2-BB59-4AC3EE211225}" srcOrd="0" destOrd="0" parTransId="{A94E0643-7AF4-4348-8819-6BF6E84E96CD}" sibTransId="{90297522-5528-43C2-B7D3-851E10B340A3}"/>
    <dgm:cxn modelId="{1ED532B0-51D1-410D-B179-890BF1DBCFBC}" type="presOf" srcId="{1C442AEC-6EC9-49F1-8C9D-611D31F6DC8B}" destId="{E7B7202E-D151-46FA-82B5-B63825F4EFDC}" srcOrd="0" destOrd="0" presId="urn:microsoft.com/office/officeart/2005/8/layout/vProcess5"/>
    <dgm:cxn modelId="{C30741E5-CA5B-4EEF-A2D7-5BDE279BFD17}" type="presOf" srcId="{2D0D24A3-68E3-43B2-BB59-4AC3EE211225}" destId="{62C556CE-370C-45AB-9972-9A7C323F988E}" srcOrd="0" destOrd="0" presId="urn:microsoft.com/office/officeart/2005/8/layout/vProcess5"/>
    <dgm:cxn modelId="{606FA1E6-BD11-415E-B38E-ECE048FC35F9}" type="presOf" srcId="{90297522-5528-43C2-B7D3-851E10B340A3}" destId="{2E3780A3-D1D8-4D47-8347-3E0ABB9958C1}" srcOrd="0" destOrd="0" presId="urn:microsoft.com/office/officeart/2005/8/layout/vProcess5"/>
    <dgm:cxn modelId="{5296183C-F069-44AC-B5D2-0CE5988837E3}" type="presParOf" srcId="{DC70CA1C-0330-4ECD-B87C-66E974BF8864}" destId="{71ED51AD-6BBE-4D9C-AA5C-D4C8C0EB3426}" srcOrd="0" destOrd="0" presId="urn:microsoft.com/office/officeart/2005/8/layout/vProcess5"/>
    <dgm:cxn modelId="{AD1C391A-C8F7-431F-B210-A1B5F1EFE1E3}" type="presParOf" srcId="{DC70CA1C-0330-4ECD-B87C-66E974BF8864}" destId="{62C556CE-370C-45AB-9972-9A7C323F988E}" srcOrd="1" destOrd="0" presId="urn:microsoft.com/office/officeart/2005/8/layout/vProcess5"/>
    <dgm:cxn modelId="{2583A953-5CCB-4A82-B308-063311036379}" type="presParOf" srcId="{DC70CA1C-0330-4ECD-B87C-66E974BF8864}" destId="{E7B7202E-D151-46FA-82B5-B63825F4EFDC}" srcOrd="2" destOrd="0" presId="urn:microsoft.com/office/officeart/2005/8/layout/vProcess5"/>
    <dgm:cxn modelId="{E29E71F2-8247-41AF-97F7-D3CAB5B966E3}" type="presParOf" srcId="{DC70CA1C-0330-4ECD-B87C-66E974BF8864}" destId="{2E3780A3-D1D8-4D47-8347-3E0ABB9958C1}" srcOrd="3" destOrd="0" presId="urn:microsoft.com/office/officeart/2005/8/layout/vProcess5"/>
    <dgm:cxn modelId="{EC55B767-1787-4E88-8197-05C3A4A1F450}" type="presParOf" srcId="{DC70CA1C-0330-4ECD-B87C-66E974BF8864}" destId="{791010C5-2313-443C-B965-9BC85481B1B9}" srcOrd="4" destOrd="0" presId="urn:microsoft.com/office/officeart/2005/8/layout/vProcess5"/>
    <dgm:cxn modelId="{EE8EFD90-2571-4AC5-A962-A73F63DADBC4}" type="presParOf" srcId="{DC70CA1C-0330-4ECD-B87C-66E974BF8864}" destId="{886F5D59-09BE-4512-AE01-E4D4E828321B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556CE-370C-45AB-9972-9A7C323F988E}">
      <dsp:nvSpPr>
        <dsp:cNvPr id="0" name=""/>
        <dsp:cNvSpPr/>
      </dsp:nvSpPr>
      <dsp:spPr>
        <a:xfrm>
          <a:off x="128799" y="0"/>
          <a:ext cx="7252200" cy="5728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6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ชื่อแผนบูรณาการวิจัย.............................................................................</a:t>
          </a:r>
        </a:p>
      </dsp:txBody>
      <dsp:txXfrm>
        <a:off x="145577" y="16778"/>
        <a:ext cx="6660135" cy="539272"/>
      </dsp:txXfrm>
    </dsp:sp>
    <dsp:sp modelId="{E7B7202E-D151-46FA-82B5-B63825F4EFDC}">
      <dsp:nvSpPr>
        <dsp:cNvPr id="0" name=""/>
        <dsp:cNvSpPr/>
      </dsp:nvSpPr>
      <dsp:spPr>
        <a:xfrm>
          <a:off x="491920" y="581875"/>
          <a:ext cx="7252200" cy="5728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600" b="1" kern="1200" dirty="0">
              <a:latin typeface="TH SarabunPSK" panose="020B0500040200020003" pitchFamily="34" charset="-34"/>
              <a:cs typeface="TH SarabunPSK" panose="020B0500040200020003" pitchFamily="34" charset="-34"/>
            </a:rPr>
            <a:t>ชื่อ ผอ.แผนบูรณาการวิจัย...................................................</a:t>
          </a:r>
        </a:p>
      </dsp:txBody>
      <dsp:txXfrm>
        <a:off x="508698" y="598653"/>
        <a:ext cx="5566505" cy="539272"/>
      </dsp:txXfrm>
    </dsp:sp>
    <dsp:sp modelId="{2E3780A3-D1D8-4D47-8347-3E0ABB9958C1}">
      <dsp:nvSpPr>
        <dsp:cNvPr id="0" name=""/>
        <dsp:cNvSpPr/>
      </dsp:nvSpPr>
      <dsp:spPr>
        <a:xfrm>
          <a:off x="6879861" y="450307"/>
          <a:ext cx="372338" cy="37233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1500" kern="120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6963637" y="450307"/>
        <a:ext cx="204786" cy="280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F927BCBA-CC1D-4402-86FA-C5FAB357835B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AFF1FB05-98EF-4391-ABF4-54B97E0C7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42C94-A3D2-429F-AF8C-0450213B4549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5581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42C94-A3D2-429F-AF8C-0450213B4549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8554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42C94-A3D2-429F-AF8C-0450213B4549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843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42C94-A3D2-429F-AF8C-0450213B4549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581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4ECF3-2903-4B14-82AE-D93F98437F8E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4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834D-0511-4EB6-A504-C44D65C3C42A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8E98-4FC3-4CD4-AF3F-FCC10B179913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519D-BA83-4902-B024-FA93CE64B708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47E5-EC04-4A3F-B02D-E7B6C9A5B0AD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30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9390-59B7-45E8-9975-FFD0ADF949AB}" type="datetime1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8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B1E6-BD20-4C09-9765-C86A1A02023E}" type="datetime1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1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7411-CFFF-4B8F-8490-63C724902F91}" type="datetime1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F235-B8C2-4D5A-BFF8-4C8EBB9F6D4D}" type="datetime1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8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B8E2D-101C-40F7-9FA3-CF5C677BEF47}" type="datetime1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3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4258-99CF-4FAC-9BA1-E27EC7A6EC2B}" type="datetime1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2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B46AD-9A74-4253-A5E1-24DDE194392D}" type="datetime1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71E65-9167-4545-AE28-E702ED156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2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46299"/>
            <a:ext cx="9144000" cy="2616101"/>
          </a:xfrm>
          <a:prstGeom prst="rect">
            <a:avLst/>
          </a:prstGeom>
          <a:solidFill>
            <a:srgbClr val="E5F3F7"/>
          </a:solidFill>
        </p:spPr>
        <p:txBody>
          <a:bodyPr wrap="square">
            <a:spAutoFit/>
          </a:bodyPr>
          <a:lstStyle/>
          <a:p>
            <a:pPr algn="ctr"/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4800" b="1" dirty="0">
                <a:latin typeface="TH SarabunPSK" pitchFamily="34" charset="-34"/>
                <a:cs typeface="TH SarabunPSK" pitchFamily="34" charset="-34"/>
              </a:rPr>
              <a:t>รูปแบบการนำเสนอ </a:t>
            </a:r>
            <a:r>
              <a:rPr lang="en-US" sz="4800" b="1" dirty="0">
                <a:latin typeface="TH SarabunPSK" pitchFamily="34" charset="-34"/>
                <a:cs typeface="TH SarabunPSK" pitchFamily="34" charset="-34"/>
              </a:rPr>
              <a:t>Power Point</a:t>
            </a:r>
          </a:p>
          <a:p>
            <a:pPr algn="ctr"/>
            <a:r>
              <a:rPr lang="th-TH" sz="4800" b="1" u="sng" dirty="0">
                <a:latin typeface="TH SarabunPSK" pitchFamily="34" charset="-34"/>
                <a:cs typeface="TH SarabunPSK" pitchFamily="34" charset="-34"/>
              </a:rPr>
              <a:t>แผนงานต่อเนื่อง </a:t>
            </a:r>
            <a:endParaRPr lang="en-US" sz="4800" b="1" u="sng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en-US" sz="4800" b="1" dirty="0"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4800" b="1" dirty="0">
                <a:latin typeface="TH SarabunPSK" pitchFamily="34" charset="-34"/>
                <a:cs typeface="TH SarabunPSK" pitchFamily="34" charset="-34"/>
              </a:rPr>
              <a:t>กิจกรรม ประกอบด้วย</a:t>
            </a:r>
            <a:endParaRPr lang="th-TH" sz="1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450140"/>
            <a:ext cx="891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1) การติดตามและประเมินผลงานโครงการวิจัยประจำปี 2563 (รอบ 9 เดือน)</a:t>
            </a:r>
            <a:endParaRPr lang="en-US" sz="32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2) แผนปฏิบัติงานโครงการวิจัยพร้อมงบประมาณประจำปี 2564</a:t>
            </a:r>
            <a:endParaRPr lang="en-US" sz="3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z="160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1</a:t>
            </a:fld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97374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66800" y="285749"/>
            <a:ext cx="7239000" cy="5524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03042"/>
              </p:ext>
            </p:extLst>
          </p:nvPr>
        </p:nvGraphicFramePr>
        <p:xfrm>
          <a:off x="190500" y="2264311"/>
          <a:ext cx="8724899" cy="3465172"/>
        </p:xfrm>
        <a:graphic>
          <a:graphicData uri="http://schemas.openxmlformats.org/drawingml/2006/table">
            <a:tbl>
              <a:tblPr firstRow="1" bandRow="1"/>
              <a:tblGrid>
                <a:gridCol w="1972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8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3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baseline="0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ผลงานโครงการวิจัย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KPIs</a:t>
                      </a: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ปี 2563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(ทั้งปี)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(ตามแบบ ตป.1)</a:t>
                      </a:r>
                      <a:endParaRPr lang="th-TH" sz="1800" b="1" baseline="0" dirty="0">
                        <a:solidFill>
                          <a:sysClr val="windowText" lastClr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แผนงานโครงการวิจัย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KPIs</a:t>
                      </a: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ปี 2564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(ทั้งปี)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(ตามผนวก 1 แบบ ว-1ก)</a:t>
                      </a:r>
                      <a:endParaRPr lang="th-TH" sz="1800" b="1" baseline="0" dirty="0">
                        <a:solidFill>
                          <a:sysClr val="windowText" lastClr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5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baseline="0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สรุป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baseline="0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ผลงานปี 63 /แผนงานปี 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AutoNum type="arabicPeriod"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.....................................</a:t>
                      </a:r>
                    </a:p>
                    <a:p>
                      <a:pPr marL="285750" indent="-285750">
                        <a:buAutoNum type="arabicPeriod"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....................................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....................................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AutoNum type="arabicPeriod"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.....................................</a:t>
                      </a:r>
                    </a:p>
                    <a:p>
                      <a:pPr marL="285750" indent="-285750">
                        <a:buAutoNum type="arabicPeriod"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.....................................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kern="1200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จำนวนการทดลอง</a:t>
                      </a:r>
                      <a:endParaRPr lang="en-US" sz="2000" b="1" kern="1200" dirty="0">
                        <a:solidFill>
                          <a:sysClr val="windowText" lastClr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ต่อเนื่องปี 63 ...... การทดลอง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ใหม่ปี 63 ...... การทดลอง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สิ้นสุดปี 63  ...... การทดลอง</a:t>
                      </a:r>
                      <a:endParaRPr lang="en-US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ต่อเนื่องปี 64 ..... การทดลอง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ใหม่ปี 64 ...... การทดลอง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th-TH" sz="1800" dirty="0">
                          <a:latin typeface="TH SarabunPSK" pitchFamily="34" charset="-34"/>
                          <a:cs typeface="TH SarabunPSK" pitchFamily="34" charset="-34"/>
                        </a:rPr>
                        <a:t>สิ้นสุดปี 64 ...... การทดลอง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063">
                <a:tc>
                  <a:txBody>
                    <a:bodyPr/>
                    <a:lstStyle/>
                    <a:p>
                      <a:r>
                        <a:rPr lang="th-TH" sz="2000" b="1" kern="1200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งบประมาณ</a:t>
                      </a:r>
                      <a:r>
                        <a:rPr lang="th-TH" sz="2000" b="1" kern="1200" baseline="0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kern="1200" dirty="0">
                          <a:solidFill>
                            <a:sysClr val="windowText" lastClr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(บาท)</a:t>
                      </a:r>
                      <a:endParaRPr lang="en-US" sz="2000" b="1" kern="1200" dirty="0">
                        <a:solidFill>
                          <a:sysClr val="windowText" lastClr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03318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หมายเหตุ </a:t>
            </a:r>
            <a:r>
              <a:rPr lang="en-US" sz="1800" b="1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กรณีเสนอขอพื้นที่ดำเนินการเพิ่มเติมจากปี 2563 เพื่อดำเนินการปี 2564 ให้ระบุพร้อมชี้แจงเหตุผล </a:t>
            </a: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              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ทั้งนี้ ต้องไม่เกินกรอบวงเงินที่เคยเสนอไว้ที่ </a:t>
            </a:r>
            <a:r>
              <a:rPr lang="th-TH" sz="1800" b="1" dirty="0" err="1">
                <a:latin typeface="TH SarabunPSK" pitchFamily="34" charset="-34"/>
                <a:cs typeface="TH SarabunPSK" pitchFamily="34" charset="-34"/>
              </a:rPr>
              <a:t>สกสว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28599"/>
            <a:ext cx="7239000" cy="519373"/>
          </a:xfrm>
          <a:prstGeom prst="rect">
            <a:avLst/>
          </a:prstGeom>
          <a:solidFill>
            <a:srgbClr val="E1F2CE"/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30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</a:t>
            </a: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แผนงานย่อย/โครงการวิจัยภายใต้แผนย่อย</a:t>
            </a:r>
            <a:endParaRPr lang="en-US" sz="3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2400" y="228599"/>
            <a:ext cx="561975" cy="533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4968" y="1179493"/>
            <a:ext cx="65664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ให้สรุปเป็นภาพรวมโครงการวิจัย</a:t>
            </a:r>
          </a:p>
          <a:p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1. นำเสนอผลงาน/แผนงานรายตามตาราง ดังนี้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z="1600" smtClean="0">
                <a:latin typeface="TH SarabunPSK" pitchFamily="34" charset="-34"/>
                <a:cs typeface="TH SarabunPSK" pitchFamily="34" charset="-34"/>
              </a:rPr>
              <a:t>10</a:t>
            </a:fld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01718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38200"/>
            <a:ext cx="9036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6325" indent="-265113">
              <a:buAutoNum type="arabicPeriod" startAt="2"/>
              <a:tabLst>
                <a:tab pos="263525" algn="l"/>
                <a:tab pos="1076325" algn="l"/>
              </a:tabLst>
            </a:pP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ระยะเวลาดำเนินการโครงการวิจัย ........ ปี และระบุเปอร์เซ็นต์การดำเนินงานของโครงการวิจัยตั้งแต่ปีเริ่มต้นจนถึงปีที่สิ้นสุด (รวม 100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) </a:t>
            </a:r>
          </a:p>
          <a:p>
            <a:pPr marL="1076325" indent="-265113">
              <a:buAutoNum type="arabicPeriod" startAt="2"/>
              <a:tabLst>
                <a:tab pos="263525" algn="l"/>
                <a:tab pos="1076325" algn="l"/>
              </a:tabLst>
            </a:pP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ผลผลิต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(Output) 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marL="1076325" indent="-265113">
              <a:buAutoNum type="arabicPeriod" startAt="4"/>
              <a:tabLst>
                <a:tab pos="263525" algn="l"/>
                <a:tab pos="1076325" algn="l"/>
              </a:tabLst>
            </a:pP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ผลลัพธ์ </a:t>
            </a:r>
            <a:r>
              <a:rPr lang="en-US" sz="2400" dirty="0">
                <a:latin typeface="TH SarabunPSK" pitchFamily="34" charset="-34"/>
                <a:cs typeface="TH SarabunPSK" pitchFamily="34" charset="-34"/>
              </a:rPr>
              <a:t>(Outcome)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 และตัวชี้วัด (เชิงปริมาณ, เชิงคุณภาพ, เชิงเวลา, เชิงต้นทุน) สอดคล้องกับข้อมูลที่ส่ง </a:t>
            </a:r>
            <a:r>
              <a:rPr lang="th-TH" sz="2400" dirty="0" err="1">
                <a:latin typeface="TH SarabunPSK" pitchFamily="34" charset="-34"/>
                <a:cs typeface="TH SarabunPSK" pitchFamily="34" charset="-34"/>
              </a:rPr>
              <a:t>สกสว</a:t>
            </a: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. ไปแล้ว</a:t>
            </a:r>
          </a:p>
          <a:p>
            <a:pPr marL="1076325" indent="-265113">
              <a:buAutoNum type="arabicPeriod" startAt="4"/>
              <a:tabLst>
                <a:tab pos="263525" algn="l"/>
                <a:tab pos="1076325" algn="l"/>
              </a:tabLst>
            </a:pP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การนำไปใช้ประโยชน์  ระบุชื่อกลุ่มเป้าหมาย/พื้นที่ใช้ประโยชน์ที่ชัดเจน</a:t>
            </a:r>
          </a:p>
          <a:p>
            <a:pPr marL="1076325" indent="-265113">
              <a:buAutoNum type="arabicPeriod" startAt="4"/>
              <a:tabLst>
                <a:tab pos="263525" algn="l"/>
                <a:tab pos="1076325" algn="l"/>
              </a:tabLst>
            </a:pPr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นำเสนอวิธีดำเนินงานและแผนการดำเนินงานที่สอดคล้องและตอบวัตถุประสงค์โครงการครบทุกข้อ เพื่อให้การดำเนินงานบรรลุวัตถุประสงค์ของโครงการ</a:t>
            </a:r>
          </a:p>
          <a:p>
            <a:pPr marL="1268412" indent="-457200">
              <a:buAutoNum type="arabicPeriod" startAt="5"/>
              <a:tabLst>
                <a:tab pos="263525" algn="l"/>
                <a:tab pos="1076325" algn="l"/>
              </a:tabLst>
            </a:pP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381000"/>
            <a:ext cx="656643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ให้นำเสนอแผนการดำเนินงานปี 2564 ดังนี้</a:t>
            </a:r>
          </a:p>
        </p:txBody>
      </p:sp>
      <p:sp>
        <p:nvSpPr>
          <p:cNvPr id="6" name="Oval 5"/>
          <p:cNvSpPr/>
          <p:nvPr/>
        </p:nvSpPr>
        <p:spPr>
          <a:xfrm>
            <a:off x="276225" y="381000"/>
            <a:ext cx="561975" cy="533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z="1600" smtClean="0">
                <a:latin typeface="TH SarabunPSK" pitchFamily="34" charset="-34"/>
                <a:cs typeface="TH SarabunPSK" pitchFamily="34" charset="-34"/>
              </a:rPr>
              <a:t>11</a:t>
            </a:fld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011777"/>
              </p:ext>
            </p:extLst>
          </p:nvPr>
        </p:nvGraphicFramePr>
        <p:xfrm>
          <a:off x="381000" y="3887152"/>
          <a:ext cx="84963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วัตถุประสงค์โครงการ</a:t>
                      </a:r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วิธีการดำเนินงาน</a:t>
                      </a:r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แผนการ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ดำเนินงาน</a:t>
                      </a:r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งบประมาณเสนอขอ (บาท)</a:t>
                      </a:r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3.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4.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08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5206" y="2275718"/>
            <a:ext cx="7525468" cy="179070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รูปแบบการนำเสนอ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 การติดตามและประเมินผลโครงการวิจัย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ประจำปี 2563 (รอบ 9 เดือน)</a:t>
            </a:r>
          </a:p>
        </p:txBody>
      </p:sp>
    </p:spTree>
    <p:extLst>
      <p:ext uri="{BB962C8B-B14F-4D97-AF65-F5344CB8AC3E}">
        <p14:creationId xmlns:p14="http://schemas.microsoft.com/office/powerpoint/2010/main" val="202275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592" y="1010964"/>
            <a:ext cx="8278150" cy="851338"/>
          </a:xfrm>
        </p:spPr>
        <p:txBody>
          <a:bodyPr>
            <a:normAutofit fontScale="90000"/>
          </a:bodyPr>
          <a:lstStyle/>
          <a:p>
            <a:pPr algn="ctr"/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กิจกรรมที่ 1 การติดตามและประเมินผลโครงการวิจัยประจำปี 2563 (รอบ 9 เดือน)นำเสนอรายงานในรูปแบบแผนบูรณาการวิจัย โดย ผอ.แผนบูรณาการวิจัย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875441"/>
              </p:ext>
            </p:extLst>
          </p:nvPr>
        </p:nvGraphicFramePr>
        <p:xfrm>
          <a:off x="339521" y="2156047"/>
          <a:ext cx="8532000" cy="1272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87F6762E-FD8B-482A-A41E-3C198D10D568}"/>
              </a:ext>
            </a:extLst>
          </p:cNvPr>
          <p:cNvSpPr txBox="1"/>
          <p:nvPr/>
        </p:nvSpPr>
        <p:spPr>
          <a:xfrm>
            <a:off x="1645921" y="3429000"/>
            <a:ext cx="717150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35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ประกอบด้วยชุดโครงการวิจัย และ โครงการวิจัยเดี่ยวทั้งหมดที่อยู่ในแผนตั้งแต่เริ่มต้น-ปัจจุบัน</a:t>
            </a:r>
          </a:p>
        </p:txBody>
      </p:sp>
      <p:graphicFrame>
        <p:nvGraphicFramePr>
          <p:cNvPr id="8" name="ตาราง 8">
            <a:extLst>
              <a:ext uri="{FF2B5EF4-FFF2-40B4-BE49-F238E27FC236}">
                <a16:creationId xmlns:a16="http://schemas.microsoft.com/office/drawing/2014/main" id="{3D975ACE-2519-490B-A9AB-86AC119DC63D}"/>
              </a:ext>
            </a:extLst>
          </p:cNvPr>
          <p:cNvGraphicFramePr>
            <a:graphicFrameLocks noGrp="1"/>
          </p:cNvGraphicFramePr>
          <p:nvPr/>
        </p:nvGraphicFramePr>
        <p:xfrm>
          <a:off x="775702" y="3929336"/>
          <a:ext cx="7659638" cy="2020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0370">
                  <a:extLst>
                    <a:ext uri="{9D8B030D-6E8A-4147-A177-3AD203B41FA5}">
                      <a16:colId xmlns:a16="http://schemas.microsoft.com/office/drawing/2014/main" val="1741499119"/>
                    </a:ext>
                  </a:extLst>
                </a:gridCol>
                <a:gridCol w="2294957">
                  <a:extLst>
                    <a:ext uri="{9D8B030D-6E8A-4147-A177-3AD203B41FA5}">
                      <a16:colId xmlns:a16="http://schemas.microsoft.com/office/drawing/2014/main" val="3737462812"/>
                    </a:ext>
                  </a:extLst>
                </a:gridCol>
                <a:gridCol w="1173255">
                  <a:extLst>
                    <a:ext uri="{9D8B030D-6E8A-4147-A177-3AD203B41FA5}">
                      <a16:colId xmlns:a16="http://schemas.microsoft.com/office/drawing/2014/main" val="3388228860"/>
                    </a:ext>
                  </a:extLst>
                </a:gridCol>
                <a:gridCol w="831786">
                  <a:extLst>
                    <a:ext uri="{9D8B030D-6E8A-4147-A177-3AD203B41FA5}">
                      <a16:colId xmlns:a16="http://schemas.microsoft.com/office/drawing/2014/main" val="952126330"/>
                    </a:ext>
                  </a:extLst>
                </a:gridCol>
                <a:gridCol w="796763">
                  <a:extLst>
                    <a:ext uri="{9D8B030D-6E8A-4147-A177-3AD203B41FA5}">
                      <a16:colId xmlns:a16="http://schemas.microsoft.com/office/drawing/2014/main" val="438809094"/>
                    </a:ext>
                  </a:extLst>
                </a:gridCol>
                <a:gridCol w="796763">
                  <a:extLst>
                    <a:ext uri="{9D8B030D-6E8A-4147-A177-3AD203B41FA5}">
                      <a16:colId xmlns:a16="http://schemas.microsoft.com/office/drawing/2014/main" val="3793563601"/>
                    </a:ext>
                  </a:extLst>
                </a:gridCol>
                <a:gridCol w="1155744">
                  <a:extLst>
                    <a:ext uri="{9D8B030D-6E8A-4147-A177-3AD203B41FA5}">
                      <a16:colId xmlns:a16="http://schemas.microsoft.com/office/drawing/2014/main" val="1988404709"/>
                    </a:ext>
                  </a:extLst>
                </a:gridCol>
              </a:tblGrid>
              <a:tr h="925830">
                <a:tc>
                  <a:txBody>
                    <a:bodyPr/>
                    <a:lstStyle/>
                    <a:p>
                      <a:pPr algn="ctr"/>
                      <a:r>
                        <a:rPr lang="th-TH" sz="19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ชื่อชุดโครงการ/โครงการวิจัย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ชื่อผู้รับผิดชอบ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ปีที่เริ่มต้น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ปีที่สิ้นสุด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9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งบประมาณที่ได้รับปี 2563 (บาท)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093209142"/>
                  </a:ext>
                </a:extLst>
              </a:tr>
              <a:tr h="367261"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65535928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52442042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endParaRPr lang="th-TH" sz="19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h-TH" sz="19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28997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41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กลุ่ม 5"/>
          <p:cNvGrpSpPr/>
          <p:nvPr/>
        </p:nvGrpSpPr>
        <p:grpSpPr>
          <a:xfrm>
            <a:off x="741593" y="1167721"/>
            <a:ext cx="8193401" cy="946564"/>
            <a:chOff x="211162" y="52712"/>
            <a:chExt cx="8574800" cy="1486677"/>
          </a:xfrm>
        </p:grpSpPr>
        <p:sp>
          <p:nvSpPr>
            <p:cNvPr id="7" name="สี่เหลี่ยมมุมมน 6"/>
            <p:cNvSpPr/>
            <p:nvPr/>
          </p:nvSpPr>
          <p:spPr>
            <a:xfrm>
              <a:off x="211162" y="52712"/>
              <a:ext cx="8574800" cy="148667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สี่เหลี่ยมมุมมน 4"/>
            <p:cNvSpPr/>
            <p:nvPr/>
          </p:nvSpPr>
          <p:spPr>
            <a:xfrm>
              <a:off x="254704" y="96256"/>
              <a:ext cx="8531258" cy="11704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งบประมาณที่ได้รับปี 2563 รวมทั้งสิ้น.........................บาท ผลการใช้จ่ายรวม..........................บาท คิดเป็นร้อยละ</a:t>
              </a:r>
              <a:r>
                <a:rPr lang="th-TH" sz="21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.........</a:t>
              </a:r>
              <a:r>
                <a:rPr lang="th-TH" sz="135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</a:t>
              </a:r>
            </a:p>
            <a:p>
              <a:pPr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(สรุปงบประมาณที่ได้รับและใช้จ่ายรวมทั้งแผน ตั้งแต่ ต.ค.62 - มิ.ย.63 )</a:t>
              </a:r>
            </a:p>
          </p:txBody>
        </p:sp>
      </p:grpSp>
      <p:graphicFrame>
        <p:nvGraphicFramePr>
          <p:cNvPr id="10" name="ตาราง 9"/>
          <p:cNvGraphicFramePr>
            <a:graphicFrameLocks noGrp="1"/>
          </p:cNvGraphicFramePr>
          <p:nvPr/>
        </p:nvGraphicFramePr>
        <p:xfrm>
          <a:off x="755433" y="2653400"/>
          <a:ext cx="7634486" cy="21522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9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6064">
                  <a:extLst>
                    <a:ext uri="{9D8B030D-6E8A-4147-A177-3AD203B41FA5}">
                      <a16:colId xmlns:a16="http://schemas.microsoft.com/office/drawing/2014/main" val="2469714685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ชื่อชุด/โครงการเดี่ยว</a:t>
                      </a:r>
                    </a:p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(ที่ดำเนินการในปี 2563)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TH SarabunPSK" pitchFamily="34" charset="-34"/>
                          <a:cs typeface="TH SarabunPSK" pitchFamily="34" charset="-34"/>
                        </a:rPr>
                        <a:t>Output </a:t>
                      </a: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ปี 2563</a:t>
                      </a:r>
                    </a:p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ตามข้อเสนอโครงการ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ผลงานที่ทำได้จริง </a:t>
                      </a:r>
                    </a:p>
                    <a:p>
                      <a:pPr algn="ctr"/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(ต.ค. – มิ.ย. 63)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คิดเป็นร้อยละ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754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1..............................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210684"/>
                  </a:ext>
                </a:extLst>
              </a:tr>
              <a:tr h="383754">
                <a:tc>
                  <a:txBody>
                    <a:bodyPr/>
                    <a:lstStyle/>
                    <a:p>
                      <a:r>
                        <a:rPr lang="th-TH" sz="1800" b="1" kern="12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2................................. 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754">
                <a:tc>
                  <a:txBody>
                    <a:bodyPr/>
                    <a:lstStyle/>
                    <a:p>
                      <a:r>
                        <a:rPr lang="th-TH" sz="1800" b="1" kern="12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</a:t>
                      </a:r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754">
                <a:tc gridSpan="3"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สรุปร้อยละก้าวหน้าโดยรวม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79232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04037" y="2187634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สรุปความก้าวหน้า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A6EEF4B1-084D-44CA-8106-1E60500A5423}"/>
              </a:ext>
            </a:extLst>
          </p:cNvPr>
          <p:cNvSpPr txBox="1"/>
          <p:nvPr/>
        </p:nvSpPr>
        <p:spPr>
          <a:xfrm>
            <a:off x="804038" y="4878985"/>
            <a:ext cx="6540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สามารถเพิ่มเติมข้อมูล</a:t>
            </a:r>
            <a:r>
              <a:rPr lang="th-TH" dirty="0" err="1">
                <a:latin typeface="TH SarabunPSK" pitchFamily="34" charset="-34"/>
                <a:cs typeface="TH SarabunPSK" pitchFamily="34" charset="-34"/>
              </a:rPr>
              <a:t>อื่นๆ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ที่เป็นสาระสำคัญเช่น ตาราง แผนภูมิ กราฟ ภาพประกอบตามความเหมาะสมได้</a:t>
            </a:r>
          </a:p>
        </p:txBody>
      </p:sp>
    </p:spTree>
    <p:extLst>
      <p:ext uri="{BB962C8B-B14F-4D97-AF65-F5344CB8AC3E}">
        <p14:creationId xmlns:p14="http://schemas.microsoft.com/office/powerpoint/2010/main" val="174283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3778" y="3812615"/>
            <a:ext cx="7420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การนำผลงานวิจัยไปใช้ประโยชน์ 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(กรณีที่ยังไม่ได้นำผลงานวิจัยไปใช้ประโยชน์ให้ระบุช่อง สถานะว่า “แผน”)</a:t>
            </a: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294290" y="4226925"/>
          <a:ext cx="8532001" cy="1577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6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1010">
                  <a:extLst>
                    <a:ext uri="{9D8B030D-6E8A-4147-A177-3AD203B41FA5}">
                      <a16:colId xmlns:a16="http://schemas.microsoft.com/office/drawing/2014/main" val="4140470312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ชื่อชุด/โครงการเดี่ยว</a:t>
                      </a:r>
                    </a:p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(ที่สิ้นสุดแล้ว)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ปีที่สิ้นสุด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ชื่อผลงาน/องค์ความรู้/นวัตกรรมที่นำไปถ่ายทอด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กลุ่มเป้าหมายที่</a:t>
                      </a:r>
                    </a:p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รับการถ่ายทอด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ปีที่ถ่ายทอด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สถานะ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</a:t>
                      </a:r>
                      <a:endParaRPr lang="th-TH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</a:t>
                      </a:r>
                      <a:endParaRPr lang="th-TH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11F60644-5329-4F60-9432-39B49B4F18F8}"/>
              </a:ext>
            </a:extLst>
          </p:cNvPr>
          <p:cNvGraphicFramePr>
            <a:graphicFrameLocks noGrp="1"/>
          </p:cNvGraphicFramePr>
          <p:nvPr/>
        </p:nvGraphicFramePr>
        <p:xfrm>
          <a:off x="480061" y="1490682"/>
          <a:ext cx="8229600" cy="2077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0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6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23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ด้าน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ปัญหา/อุปสรรค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วิธีการแก้ไขที่ใช้อยู่ในปัจจุบัน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ข้อเสนอแนะต่อ</a:t>
                      </a:r>
                    </a:p>
                    <a:p>
                      <a:pPr algn="ctr"/>
                      <a:r>
                        <a:rPr lang="th-TH" sz="1700" b="1" dirty="0">
                          <a:latin typeface="TH SarabunPSK" pitchFamily="34" charset="-34"/>
                          <a:cs typeface="TH SarabunPSK" pitchFamily="34" charset="-34"/>
                        </a:rPr>
                        <a:t>คณะกรรมการฯ กรม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664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งบประมาน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การบริหารการจัดการ</a:t>
                      </a:r>
                    </a:p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(คน ทรัพยากร วัสดุอุปกรณ์ เครื่องมือ)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664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เทคนิค/วิธีการ/วิชาการ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สภาพแวดล้อมทางธรรมชาติ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h-TH" sz="1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12">
            <a:extLst>
              <a:ext uri="{FF2B5EF4-FFF2-40B4-BE49-F238E27FC236}">
                <a16:creationId xmlns:a16="http://schemas.microsoft.com/office/drawing/2014/main" id="{E9ACC36F-9D47-4EB3-B4AB-23771128B4D9}"/>
              </a:ext>
            </a:extLst>
          </p:cNvPr>
          <p:cNvSpPr txBox="1"/>
          <p:nvPr/>
        </p:nvSpPr>
        <p:spPr>
          <a:xfrm>
            <a:off x="381000" y="1090572"/>
            <a:ext cx="3196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ปัญหาและอุปสรรค/ข้อเสนอแนะ 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(ภาพรวม)</a:t>
            </a:r>
          </a:p>
        </p:txBody>
      </p:sp>
    </p:spTree>
    <p:extLst>
      <p:ext uri="{BB962C8B-B14F-4D97-AF65-F5344CB8AC3E}">
        <p14:creationId xmlns:p14="http://schemas.microsoft.com/office/powerpoint/2010/main" val="377070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57200"/>
            <a:ext cx="9144000" cy="2895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642878"/>
            <a:ext cx="9144000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กิจกรรมที่ 2 แผนปฏิบัติงานโครงการวิจัยพร้อมงบประมาณประจำปี 2564 (ว-1ก ปี 2564) </a:t>
            </a:r>
          </a:p>
          <a:p>
            <a:pPr algn="ctr"/>
            <a:r>
              <a:rPr lang="th-TH" sz="4800" b="1" u="sng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แผนงานต่อเนื่อง</a:t>
            </a:r>
          </a:p>
          <a:p>
            <a:pPr algn="ctr"/>
            <a:endParaRPr lang="th-TH" sz="800" b="1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2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(ผู้นำเสนอ </a:t>
            </a:r>
            <a:r>
              <a:rPr lang="en-US" sz="32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ผู้อำนวยการแผนงาน)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3810000"/>
            <a:ext cx="792480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90000"/>
              </a:lnSpc>
            </a:pPr>
            <a:r>
              <a:rPr lang="th-TH" sz="32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ภาพรวมแผนงาน</a:t>
            </a:r>
          </a:p>
          <a:p>
            <a:pPr algn="thaiDist">
              <a:lnSpc>
                <a:spcPct val="90000"/>
              </a:lnSpc>
            </a:pPr>
            <a:endParaRPr lang="th-TH" sz="1400" b="1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lnSpc>
                <a:spcPct val="90000"/>
              </a:lnSpc>
            </a:pPr>
            <a:endParaRPr lang="th-TH" b="1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>
              <a:lnSpc>
                <a:spcPct val="90000"/>
              </a:lnSpc>
            </a:pPr>
            <a:r>
              <a:rPr lang="th-TH" sz="32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แผนงานย่อย/โครงการวิจัยภายใต้แผนงานย่อย</a:t>
            </a:r>
          </a:p>
          <a:p>
            <a:pPr algn="thaiDist">
              <a:lnSpc>
                <a:spcPct val="90000"/>
              </a:lnSpc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Oval 3"/>
          <p:cNvSpPr/>
          <p:nvPr/>
        </p:nvSpPr>
        <p:spPr>
          <a:xfrm>
            <a:off x="266699" y="3838575"/>
            <a:ext cx="56197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Oval 5"/>
          <p:cNvSpPr/>
          <p:nvPr/>
        </p:nvSpPr>
        <p:spPr>
          <a:xfrm>
            <a:off x="285748" y="4676775"/>
            <a:ext cx="561975" cy="533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72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07566" y="118981"/>
            <a:ext cx="2478884" cy="48109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6008" y="1143973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ชื่อแผนงาน........................................................................................................................ </a:t>
            </a:r>
          </a:p>
          <a:p>
            <a:r>
              <a:rPr lang="th-TH" sz="24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 ผอ. แผนงาน ..................................................... สังกัด ............................................. 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5885" y="5257800"/>
            <a:ext cx="84968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ประกอบด้วย .......... แผนงานย่อย (............... โครงการ) งบประมาณ .......................... บาท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912" y="78818"/>
            <a:ext cx="56197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2193" y="47625"/>
            <a:ext cx="1777090" cy="4909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thaiDist">
              <a:lnSpc>
                <a:spcPct val="90000"/>
              </a:lnSpc>
            </a:pPr>
            <a:r>
              <a:rPr lang="th-TH" sz="28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ภาพรวมแผนงาน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365125"/>
          </a:xfrm>
        </p:spPr>
        <p:txBody>
          <a:bodyPr/>
          <a:lstStyle/>
          <a:p>
            <a:fld id="{20A71E65-9167-4545-AE28-E702ED156EA8}" type="slidenum">
              <a:rPr lang="en-US" sz="1600" smtClean="0">
                <a:latin typeface="TH SarabunPSK" pitchFamily="34" charset="-34"/>
                <a:cs typeface="TH SarabunPSK" pitchFamily="34" charset="-34"/>
              </a:rPr>
              <a:t>7</a:t>
            </a:fld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091" y="2209800"/>
            <a:ext cx="8343901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Platform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      ...........................................................................................................................................................</a:t>
            </a: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Objective   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Key Result –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หลัก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Key Result –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รอง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Program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       ..........................................................................................................................................................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Objective   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Key Result –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หลัก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Key Result –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รอง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...............................................................................................................................................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วงเล็บปีกกาขวา 7"/>
          <p:cNvSpPr/>
          <p:nvPr/>
        </p:nvSpPr>
        <p:spPr>
          <a:xfrm>
            <a:off x="2590800" y="2267872"/>
            <a:ext cx="283366" cy="2438400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ectangle 29"/>
          <p:cNvSpPr/>
          <p:nvPr/>
        </p:nvSpPr>
        <p:spPr>
          <a:xfrm>
            <a:off x="2780574" y="3256239"/>
            <a:ext cx="3732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สอดคล้องกับข้อมูลที่ส่ง 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สกสว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 ไปแล้ว</a:t>
            </a:r>
            <a:endParaRPr lang="en-US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5460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07566" y="118981"/>
            <a:ext cx="2478884" cy="48109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6008" y="990600"/>
            <a:ext cx="838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ชื่อแผนงาน........................................................................................................................ 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339991"/>
              </p:ext>
            </p:extLst>
          </p:nvPr>
        </p:nvGraphicFramePr>
        <p:xfrm>
          <a:off x="298621" y="2057400"/>
          <a:ext cx="42672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แผนงานย่อย</a:t>
                      </a: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/ โครงการ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งบประมาณ (บาท)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1. ชื่อแผนงานย่อย....................................</a:t>
                      </a:r>
                    </a:p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ชื่อหน.แผนงานย่อย........... สังกัด .......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1.1 ชื่อโครงการ .................................</a:t>
                      </a:r>
                    </a:p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1.2 ชื่อโครงการ .................................</a:t>
                      </a:r>
                    </a:p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1.3 ชื่อโครงการ .................................</a:t>
                      </a:r>
                    </a:p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b="1" dirty="0">
                          <a:latin typeface="TH SarabunPSK" pitchFamily="34" charset="-34"/>
                          <a:cs typeface="TH SarabunPSK" pitchFamily="34" charset="-34"/>
                        </a:rPr>
                        <a:t>งบประมาณรวม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73214" y="1390710"/>
            <a:ext cx="883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itchFamily="34" charset="-34"/>
              </a:rPr>
              <a:t>ประกอบด้วย .......... แผนงานย่อย (............... โครงการ) งบประมาณ .......................... บาท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519787"/>
              </p:ext>
            </p:extLst>
          </p:nvPr>
        </p:nvGraphicFramePr>
        <p:xfrm>
          <a:off x="4698556" y="2057400"/>
          <a:ext cx="42672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แผนงานย่อย</a:t>
                      </a:r>
                      <a:r>
                        <a:rPr lang="th-TH" sz="18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/ โครงการ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งบประมาณ (บาท)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2. ชื่อแผนงานย่อย....................................</a:t>
                      </a:r>
                    </a:p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ชื่อหน.แผนงานย่อย........... สังกัด .......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2.1 ชื่อโครงการ .................................</a:t>
                      </a:r>
                    </a:p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2.2 ชื่อโครงการ .................................</a:t>
                      </a:r>
                    </a:p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2.3 ชื่อโครงการ .................................</a:t>
                      </a:r>
                    </a:p>
                    <a:p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        ชื่อหน.โครงการ ......... สังกัด ......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b="1" dirty="0">
                          <a:latin typeface="TH SarabunPSK" pitchFamily="34" charset="-34"/>
                          <a:cs typeface="TH SarabunPSK" pitchFamily="34" charset="-34"/>
                        </a:rPr>
                        <a:t>งบประมาณรวม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61912" y="78818"/>
            <a:ext cx="56197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2193" y="47625"/>
            <a:ext cx="1777090" cy="4909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thaiDist">
              <a:lnSpc>
                <a:spcPct val="90000"/>
              </a:lnSpc>
            </a:pPr>
            <a:r>
              <a:rPr lang="th-TH" sz="28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ภาพรวมแผนงาน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365125"/>
          </a:xfrm>
        </p:spPr>
        <p:txBody>
          <a:bodyPr/>
          <a:lstStyle/>
          <a:p>
            <a:fld id="{20A71E65-9167-4545-AE28-E702ED156EA8}" type="slidenum">
              <a:rPr lang="en-US" sz="1600" smtClean="0">
                <a:latin typeface="TH SarabunPSK" pitchFamily="34" charset="-34"/>
                <a:cs typeface="TH SarabunPSK" pitchFamily="34" charset="-34"/>
              </a:rPr>
              <a:t>8</a:t>
            </a:fld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78356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0535" y="516059"/>
            <a:ext cx="81533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3200" spc="-6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th-TH" sz="3200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ความสำคัญและที่มาของปัญหา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3200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Output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Outcome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 (ระบุการนำไปใช้ประโยชน์ให้ชัดเจน) สอดคล้องกับข้อมูลที่ส่ง </a:t>
            </a:r>
            <a:r>
              <a:rPr lang="th-TH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สกสว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ไปแล้ว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หน่วยงานภายนอกร่วมบูรณาการ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ผลสำเร็จเมื่อสิ้นสุดแผนบูรณาการฯ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h-TH" sz="3200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แนวทางการนำผลงานวิจัยและนวัตกรรมไปใช้ประโยชน์ และให้ระบุหน่วยงาน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กลุ่มเป้าหมาย/พื้นที่</a:t>
            </a:r>
            <a:r>
              <a:rPr lang="th-TH" sz="3200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ที่คาดว่าจะนำผลงานวิจัยและนวัตกรรม   ไปใช้ประโยชน์ให้ชัดเจน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58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ชื่อแผนงาน ................................................................... </a:t>
            </a:r>
          </a:p>
        </p:txBody>
      </p:sp>
      <p:sp>
        <p:nvSpPr>
          <p:cNvPr id="7" name="Oval 6"/>
          <p:cNvSpPr/>
          <p:nvPr/>
        </p:nvSpPr>
        <p:spPr>
          <a:xfrm>
            <a:off x="47625" y="76200"/>
            <a:ext cx="56197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1E65-9167-4545-AE28-E702ED156EA8}" type="slidenum">
              <a:rPr lang="en-US" sz="1600" smtClean="0">
                <a:latin typeface="TH SarabunPSK" pitchFamily="34" charset="-34"/>
                <a:cs typeface="TH SarabunPSK" pitchFamily="34" charset="-34"/>
              </a:rPr>
              <a:t>9</a:t>
            </a:fld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17415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913</Words>
  <Application>Microsoft Office PowerPoint</Application>
  <PresentationFormat>นำเสนอทางหน้าจอ (4:3)</PresentationFormat>
  <Paragraphs>173</Paragraphs>
  <Slides>11</Slides>
  <Notes>4</Notes>
  <HiddenSlides>0</HiddenSlides>
  <MMClips>0</MMClips>
  <ScaleCrop>false</ScaleCrop>
  <HeadingPairs>
    <vt:vector size="4" baseType="variant"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2" baseType="lpstr">
      <vt:lpstr>Office Theme</vt:lpstr>
      <vt:lpstr>งานนำเสนอ PowerPoint</vt:lpstr>
      <vt:lpstr>รูปแบบการนำเสนอ กิจกรรม การติดตามและประเมินผลโครงการวิจัย ประจำปี 2563 (รอบ 9 เดือน)</vt:lpstr>
      <vt:lpstr>กิจกรรมที่ 1 การติดตามและประเมินผลโครงการวิจัยประจำปี 2563 (รอบ 9 เดือน)นำเสนอรายงานในรูปแบบแผนบูรณาการวิจัย โดย ผอ.แผนบูรณาการวิจัย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7PtD00</dc:creator>
  <cp:lastModifiedBy>ผู้ใช้ที่ไม่รู้จัก</cp:lastModifiedBy>
  <cp:revision>99</cp:revision>
  <cp:lastPrinted>2020-06-19T08:48:52Z</cp:lastPrinted>
  <dcterms:created xsi:type="dcterms:W3CDTF">2018-03-20T01:12:57Z</dcterms:created>
  <dcterms:modified xsi:type="dcterms:W3CDTF">2020-07-15T06:45:24Z</dcterms:modified>
</cp:coreProperties>
</file>