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82" r:id="rId3"/>
    <p:sldId id="283" r:id="rId4"/>
    <p:sldId id="278" r:id="rId5"/>
    <p:sldId id="274" r:id="rId6"/>
    <p:sldId id="280" r:id="rId7"/>
    <p:sldId id="281" r:id="rId8"/>
  </p:sldIdLst>
  <p:sldSz cx="9144000" cy="6858000" type="screen4x3"/>
  <p:notesSz cx="6788150" cy="9923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3F7"/>
    <a:srgbClr val="000000"/>
    <a:srgbClr val="FFF1C5"/>
    <a:srgbClr val="00FFCC"/>
    <a:srgbClr val="E1F2C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71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4294" y="0"/>
            <a:ext cx="2942271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7BCBA-CC1D-4402-86FA-C5FAB357835B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498" y="4713368"/>
            <a:ext cx="5431154" cy="44657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5148"/>
            <a:ext cx="2942271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4294" y="9425148"/>
            <a:ext cx="2942271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1FB05-98EF-4391-ABF4-54B97E0C7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4ECF3-2903-4B14-82AE-D93F98437F8E}" type="datetime1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4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834D-0511-4EB6-A504-C44D65C3C42A}" type="datetime1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8E98-4FC3-4CD4-AF3F-FCC10B179913}" type="datetime1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519D-BA83-4902-B024-FA93CE64B708}" type="datetime1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47E5-EC04-4A3F-B02D-E7B6C9A5B0AD}" type="datetime1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30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9390-59B7-45E8-9975-FFD0ADF949AB}" type="datetime1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8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B1E6-BD20-4C09-9765-C86A1A02023E}" type="datetime1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1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7411-CFFF-4B8F-8490-63C724902F91}" type="datetime1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F235-B8C2-4D5A-BFF8-4C8EBB9F6D4D}" type="datetime1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8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B8E2D-101C-40F7-9FA3-CF5C677BEF47}" type="datetime1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3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4258-99CF-4FAC-9BA1-E27EC7A6EC2B}" type="datetime1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2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B46AD-9A74-4253-A5E1-24DDE194392D}" type="datetime1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2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3657600"/>
            <a:ext cx="79248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90000"/>
              </a:lnSpc>
            </a:pPr>
            <a:r>
              <a:rPr lang="th-TH" sz="3200" b="1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ภาพรวมแผนงาน</a:t>
            </a:r>
            <a:endParaRPr lang="th-TH" sz="3200" b="1" spc="-6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lnSpc>
                <a:spcPct val="90000"/>
              </a:lnSpc>
            </a:pPr>
            <a:endParaRPr lang="th-TH" sz="1400" b="1" spc="-6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lnSpc>
                <a:spcPct val="90000"/>
              </a:lnSpc>
            </a:pPr>
            <a:endParaRPr lang="th-TH" b="1" spc="-6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lnSpc>
                <a:spcPct val="90000"/>
              </a:lnSpc>
            </a:pPr>
            <a:r>
              <a:rPr lang="th-TH" sz="3200" b="1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รายละเอียด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แผนงานย่อย/โครงการวิจัยภายใต้แผนงานย่อย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Oval 3"/>
          <p:cNvSpPr/>
          <p:nvPr/>
        </p:nvSpPr>
        <p:spPr>
          <a:xfrm>
            <a:off x="342899" y="3686175"/>
            <a:ext cx="56197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Oval 5"/>
          <p:cNvSpPr/>
          <p:nvPr/>
        </p:nvSpPr>
        <p:spPr>
          <a:xfrm>
            <a:off x="361948" y="4524375"/>
            <a:ext cx="561975" cy="533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2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57200"/>
            <a:ext cx="9144000" cy="2286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-27432" y="879782"/>
            <a:ext cx="9144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4800" b="1" u="sng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แผนงานใหม่ ปี 2565</a:t>
            </a:r>
          </a:p>
          <a:p>
            <a:pPr algn="ctr"/>
            <a:endParaRPr lang="th-TH" sz="800" b="1" spc="-6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2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ผู้นำเสนอ </a:t>
            </a:r>
            <a:r>
              <a:rPr lang="en-US" sz="32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ผู้อำนวยการ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แผนงาน)</a:t>
            </a:r>
            <a:endParaRPr lang="th-TH" sz="3200" b="1" u="sng" spc="-6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0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6008" y="1143973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ชื่อแผนงาน........................................................................................................................ </a:t>
            </a:r>
          </a:p>
          <a:p>
            <a:r>
              <a:rPr lang="th-TH" sz="2400" b="1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 ผอ. แผนงาน ..................................................... สังกัด .............................................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73214" y="5105399"/>
            <a:ext cx="84968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ประกอบด้วย .......... แผนงานย่อย (............... โครงการ) งบประมาณ .......................... บาท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Oval 1"/>
          <p:cNvSpPr/>
          <p:nvPr/>
        </p:nvSpPr>
        <p:spPr>
          <a:xfrm>
            <a:off x="192226" y="122401"/>
            <a:ext cx="56197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43649"/>
            <a:ext cx="1777090" cy="4909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thaiDist">
              <a:lnSpc>
                <a:spcPct val="90000"/>
              </a:lnSpc>
            </a:pPr>
            <a:r>
              <a:rPr lang="th-TH" sz="28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</a:t>
            </a:r>
            <a:r>
              <a:rPr lang="th-TH" sz="2800" b="1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รวมแผนงาน</a:t>
            </a:r>
            <a:endParaRPr lang="th-TH" sz="2800" b="1" spc="-6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365125"/>
          </a:xfrm>
        </p:spPr>
        <p:txBody>
          <a:bodyPr/>
          <a:lstStyle/>
          <a:p>
            <a:fld id="{20A71E65-9167-4545-AE28-E702ED156EA8}" type="slidenum">
              <a:rPr lang="en-US" sz="1600" smtClean="0">
                <a:latin typeface="TH SarabunPSK" pitchFamily="34" charset="-34"/>
                <a:cs typeface="TH SarabunPSK" pitchFamily="34" charset="-34"/>
              </a:rPr>
              <a:t>2</a:t>
            </a:fld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091" y="2209800"/>
            <a:ext cx="8343901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Platform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...........................................................................................................................................................</a:t>
            </a: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Objective   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Key Result –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หลัก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Key Result –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รอง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Program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      ..........................................................................................................................................................</a:t>
            </a:r>
            <a:endParaRPr lang="en-US" sz="20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Objective   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Key Result –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หลัก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Key Result –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รอง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075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6008" y="990600"/>
            <a:ext cx="838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ชื่อแผนงาน........................................................................................................................ 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561900"/>
              </p:ext>
            </p:extLst>
          </p:nvPr>
        </p:nvGraphicFramePr>
        <p:xfrm>
          <a:off x="298621" y="2057400"/>
          <a:ext cx="42672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แผนงานย่อย</a:t>
                      </a:r>
                      <a: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/ โครงการ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งบประมาณ (บาท)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 ชื่อแผนงานย่อย....................................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ชื่อหน.แผนงานย่อย........... สังกัด .......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1.1 ชื่อโครงการ .................................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1.2 ชื่อโครงการ .................................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1.3 ชื่อโครงการ .................................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งบประมาณรวม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73214" y="1390710"/>
            <a:ext cx="8839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ประกอบด้วย .......... แผนงานย่อย (............... โครงการ) งบประมาณ .......................... บาท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433"/>
              </p:ext>
            </p:extLst>
          </p:nvPr>
        </p:nvGraphicFramePr>
        <p:xfrm>
          <a:off x="4698556" y="2057400"/>
          <a:ext cx="42672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แผนงานย่อย</a:t>
                      </a:r>
                      <a: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/ โครงการ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งบประมาณ (บาท)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2. ชื่อแผนงานย่อย....................................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ชื่อหน.แผนงานย่อย........... สังกัด .......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2.1 ชื่อโครงการ .................................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2.2 ชื่อโครงการ .................................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2.3 ชื่อโครงการ .................................</a:t>
                      </a:r>
                    </a:p>
                    <a:p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งบประมาณรวม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61912" y="78818"/>
            <a:ext cx="56197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3887" y="101153"/>
            <a:ext cx="1777090" cy="4909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thaiDist">
              <a:lnSpc>
                <a:spcPct val="90000"/>
              </a:lnSpc>
            </a:pPr>
            <a:r>
              <a:rPr lang="th-TH" sz="28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</a:t>
            </a:r>
            <a:r>
              <a:rPr lang="th-TH" sz="2800" b="1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รวมแผนงาน</a:t>
            </a:r>
            <a:endParaRPr lang="th-TH" sz="2800" b="1" spc="-6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365125"/>
          </a:xfrm>
        </p:spPr>
        <p:txBody>
          <a:bodyPr/>
          <a:lstStyle/>
          <a:p>
            <a:fld id="{20A71E65-9167-4545-AE28-E702ED156EA8}" type="slidenum">
              <a:rPr lang="en-US" sz="1600" smtClean="0">
                <a:latin typeface="TH SarabunPSK" pitchFamily="34" charset="-34"/>
                <a:cs typeface="TH SarabunPSK" pitchFamily="34" charset="-34"/>
              </a:rPr>
              <a:t>3</a:t>
            </a:fld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83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7625" y="76200"/>
            <a:ext cx="56197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8200" y="838200"/>
            <a:ext cx="7620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2800" spc="-6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th-TH" sz="2800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ความสำคัญและที่มาของปัญหา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800" spc="-80" dirty="0">
                <a:latin typeface="TH SarabunPSK" pitchFamily="34" charset="-34"/>
                <a:cs typeface="TH SarabunPSK" pitchFamily="34" charset="-34"/>
              </a:rPr>
              <a:t>กรอบ</a:t>
            </a:r>
            <a:r>
              <a:rPr lang="th-TH" sz="2800" spc="-80" dirty="0" smtClean="0">
                <a:latin typeface="TH SarabunPSK" pitchFamily="34" charset="-34"/>
                <a:cs typeface="TH SarabunPSK" pitchFamily="34" charset="-34"/>
              </a:rPr>
              <a:t>แนวคิดและ</a:t>
            </a:r>
            <a:r>
              <a:rPr lang="th-TH" sz="2800" spc="-80" dirty="0">
                <a:latin typeface="TH SarabunPSK" pitchFamily="34" charset="-34"/>
                <a:cs typeface="TH SarabunPSK" pitchFamily="34" charset="-34"/>
              </a:rPr>
              <a:t>ขอบเขต</a:t>
            </a:r>
            <a:r>
              <a:rPr lang="th-TH" sz="2800" spc="-80" dirty="0" smtClean="0">
                <a:latin typeface="TH SarabunPSK" pitchFamily="34" charset="-34"/>
                <a:cs typeface="TH SarabunPSK" pitchFamily="34" charset="-34"/>
              </a:rPr>
              <a:t>ของแผนงานที่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แสดงความสัมพันธ์</a:t>
            </a:r>
            <a:r>
              <a:rPr lang="th-TH" sz="2800" spc="-80" dirty="0" smtClean="0">
                <a:latin typeface="TH SarabunPSK" pitchFamily="34" charset="-34"/>
                <a:cs typeface="TH SarabunPSK" pitchFamily="34" charset="-34"/>
              </a:rPr>
              <a:t>ของแผนงาน/แผนงานย่อย</a:t>
            </a:r>
            <a:r>
              <a:rPr lang="th-TH" sz="2800" spc="-80" dirty="0">
                <a:latin typeface="TH SarabunPSK" pitchFamily="34" charset="-34"/>
                <a:cs typeface="TH SarabunPSK" pitchFamily="34" charset="-34"/>
              </a:rPr>
              <a:t>/โครงการภายใต้แผนงาน</a:t>
            </a:r>
            <a:r>
              <a:rPr lang="th-TH" sz="2800" spc="-80" dirty="0" smtClean="0">
                <a:latin typeface="TH SarabunPSK" pitchFamily="34" charset="-34"/>
                <a:cs typeface="TH SarabunPSK" pitchFamily="34" charset="-34"/>
              </a:rPr>
              <a:t>ย่อย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เน้นให้เห็นเป้าหมายและวัตถุประสงค์หลัก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เดียวกันสอดคล้องตาม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เป้าหมายที่สำคัญของ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ประเทศ (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OKRs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800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 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Output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 (</a:t>
            </a:r>
            <a:r>
              <a:rPr lang="en-US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Outcome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 (ระบุการนำไปใช้ประโยชน์ให้ชัดเจน)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ผลสำเร็จ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เมื่อสิ้นสุด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แผนงาน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800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แนวทางและแผนการนำผลงานวิจัยและนวัตกรรมไปใช้ประโยชน์ และให้ระบุหน่วยงาน/กลุ่มเป้าหมาย/พื้นที่ที่คาดว่าจะนำผลงานวิจัยและนวัตกรรมไปใช้ประโยชน์ให้ชัดเจน)</a:t>
            </a:r>
            <a:endParaRPr lang="th-TH" sz="2800" spc="-6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52388" y="565606"/>
            <a:ext cx="91582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000" b="1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ชื่อแผนงาน................................................................... </a:t>
            </a:r>
          </a:p>
        </p:txBody>
      </p:sp>
      <p:sp>
        <p:nvSpPr>
          <p:cNvPr id="13" name="Oval 12"/>
          <p:cNvSpPr/>
          <p:nvPr/>
        </p:nvSpPr>
        <p:spPr>
          <a:xfrm>
            <a:off x="47625" y="76200"/>
            <a:ext cx="56197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3887" y="101153"/>
            <a:ext cx="1777090" cy="4909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thaiDist">
              <a:lnSpc>
                <a:spcPct val="90000"/>
              </a:lnSpc>
            </a:pPr>
            <a:r>
              <a:rPr lang="th-TH" sz="28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</a:t>
            </a:r>
            <a:r>
              <a:rPr lang="th-TH" sz="2800" b="1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รวมแผนงาน</a:t>
            </a:r>
            <a:endParaRPr lang="th-TH" sz="2800" b="1" spc="-6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4784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1584175"/>
          </a:xfrm>
        </p:spPr>
        <p:txBody>
          <a:bodyPr>
            <a:normAutofit/>
          </a:bodyPr>
          <a:lstStyle/>
          <a:p>
            <a:r>
              <a:rPr lang="th-TH" sz="2500" b="1" dirty="0" smtClean="0">
                <a:latin typeface="TH SarabunPSK" pitchFamily="34" charset="-34"/>
                <a:cs typeface="TH SarabunPSK" pitchFamily="34" charset="-34"/>
              </a:rPr>
              <a:t>โครงการวิจัยที่ 1.................................................................. ปีเริ่มต้น-สิ้นสุด ................</a:t>
            </a:r>
          </a:p>
          <a:p>
            <a:r>
              <a:rPr lang="th-TH" sz="2500" b="1" dirty="0" smtClean="0">
                <a:latin typeface="TH SarabunPSK" pitchFamily="34" charset="-34"/>
                <a:cs typeface="TH SarabunPSK" pitchFamily="34" charset="-34"/>
              </a:rPr>
              <a:t>โครงการวิจัยที่ 2 .................................................................. ปีเริ่มต้น-สิ้นสุด ...............</a:t>
            </a:r>
          </a:p>
          <a:p>
            <a:r>
              <a:rPr lang="th-TH" sz="2500" b="1" dirty="0" smtClean="0">
                <a:latin typeface="TH SarabunPSK" pitchFamily="34" charset="-34"/>
                <a:cs typeface="TH SarabunPSK" pitchFamily="34" charset="-34"/>
              </a:rPr>
              <a:t>โครงการวิจัยที่ </a:t>
            </a:r>
            <a:r>
              <a:rPr lang="en-US" sz="2500" b="1" dirty="0" smtClean="0">
                <a:latin typeface="TH SarabunPSK" pitchFamily="34" charset="-34"/>
                <a:cs typeface="TH SarabunPSK" pitchFamily="34" charset="-34"/>
              </a:rPr>
              <a:t>n</a:t>
            </a:r>
            <a:r>
              <a:rPr lang="th-TH" sz="2500" b="1" dirty="0" smtClean="0">
                <a:latin typeface="TH SarabunPSK" pitchFamily="34" charset="-34"/>
                <a:cs typeface="TH SarabunPSK" pitchFamily="34" charset="-34"/>
              </a:rPr>
              <a:t> .................................................................. ปีเริ่มต้น-สิ้นสุด ..............</a:t>
            </a:r>
            <a:endParaRPr lang="th-TH" sz="25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716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ชื่อแผนงานย่อย..................................................ป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ีเริ่มต้น-สิ้นสุด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.......................</a:t>
            </a:r>
          </a:p>
          <a:p>
            <a:pPr algn="ctr"/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8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ประกอบด้วย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................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โครงการ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ดังนี้</a:t>
            </a:r>
          </a:p>
          <a:p>
            <a:pPr algn="ctr"/>
            <a:endParaRPr lang="th-TH" sz="12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2400" y="233576"/>
            <a:ext cx="685800" cy="73690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2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z="1600" smtClean="0">
                <a:latin typeface="TH SarabunPSK" pitchFamily="34" charset="-34"/>
                <a:cs typeface="TH SarabunPSK" pitchFamily="34" charset="-34"/>
              </a:rPr>
              <a:t>5</a:t>
            </a:fld>
            <a:endParaRPr lang="en-US" sz="16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2903" y="216431"/>
            <a:ext cx="91440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u="sng" dirty="0" smtClean="0">
                <a:latin typeface="TH SarabunPSK" pitchFamily="34" charset="-34"/>
                <a:cs typeface="TH SarabunPSK" pitchFamily="34" charset="-34"/>
              </a:rPr>
              <a:t>ระดับแผนงานย่อย / โครงการภายใต้แผนงานย่อย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200" b="1" dirty="0">
                <a:latin typeface="TH SarabunPSK" pitchFamily="34" charset="-34"/>
                <a:cs typeface="TH SarabunPSK" pitchFamily="34" charset="-34"/>
              </a:rPr>
            </a:br>
            <a:endParaRPr lang="th-TH" sz="1100" b="1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065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7336" y="1542437"/>
            <a:ext cx="90364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4675" indent="-220663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2800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ความสำคัญและที่มาของปัญหา</a:t>
            </a:r>
            <a:endParaRPr lang="th-TH" sz="2800" dirty="0" smtClean="0">
              <a:latin typeface="TH SarabunPSK" pitchFamily="34" charset="-34"/>
              <a:cs typeface="TH SarabunPSK" pitchFamily="34" charset="-34"/>
            </a:endParaRPr>
          </a:p>
          <a:p>
            <a:pPr marL="574675" indent="-220663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2. ระยะเวลาดำเนินการโครงการวิจัย ........ ปี พร้อมระบุเปอร์เซ็นต์การดำเนินงานของโครงการวิจัยตั้งแต่ปีเริ่มต้นจนถึงปีที่สิ้นสุด (รวม 100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) เช่น ปี 2565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40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                  ปี 2566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40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 ปี 2567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20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marL="574675" indent="-220663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ผลผลิต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(Output)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pPr marL="574675" indent="-220663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4.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	ผลลัพธ์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(Outcome)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 และตัวชี้วัด 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(เชิงปริมาณ,  เชิงคุณภาพ, เชิงเวลา, เชิงต้นทุน)</a:t>
            </a:r>
          </a:p>
          <a:p>
            <a:pPr marL="574675" indent="-220663">
              <a:buAutoNum type="arabicPeriod" startAt="5"/>
            </a:pPr>
            <a:r>
              <a:rPr lang="th-TH" sz="2800" spc="-80" dirty="0" smtClean="0">
                <a:latin typeface="TH SarabunPSK" pitchFamily="34" charset="-34"/>
                <a:cs typeface="TH SarabunPSK" pitchFamily="34" charset="-34"/>
              </a:rPr>
              <a:t>ทฤษฎี </a:t>
            </a:r>
            <a:r>
              <a:rPr lang="th-TH" sz="2800" spc="-80" dirty="0">
                <a:latin typeface="TH SarabunPSK" pitchFamily="34" charset="-34"/>
                <a:cs typeface="TH SarabunPSK" pitchFamily="34" charset="-34"/>
              </a:rPr>
              <a:t>สมมุติฐาน </a:t>
            </a:r>
            <a:r>
              <a:rPr lang="th-TH" sz="2800" b="1" spc="-80" dirty="0" smtClean="0"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sz="2800" b="1" spc="-80" dirty="0">
                <a:latin typeface="TH SarabunPSK" pitchFamily="34" charset="-34"/>
                <a:cs typeface="TH SarabunPSK" pitchFamily="34" charset="-34"/>
              </a:rPr>
              <a:t>กรอบ</a:t>
            </a:r>
            <a:r>
              <a:rPr lang="th-TH" sz="2800" b="1" spc="-80" dirty="0" smtClean="0">
                <a:latin typeface="TH SarabunPSK" pitchFamily="34" charset="-34"/>
                <a:cs typeface="TH SarabunPSK" pitchFamily="34" charset="-34"/>
              </a:rPr>
              <a:t>แนวคิดและ</a:t>
            </a:r>
            <a:r>
              <a:rPr lang="th-TH" sz="2800" b="1" spc="-80" dirty="0">
                <a:latin typeface="TH SarabunPSK" pitchFamily="34" charset="-34"/>
                <a:cs typeface="TH SarabunPSK" pitchFamily="34" charset="-34"/>
              </a:rPr>
              <a:t>ขอบเขต</a:t>
            </a:r>
            <a:r>
              <a:rPr lang="th-TH" sz="2800" b="1" spc="-80" dirty="0" smtClean="0">
                <a:latin typeface="TH SarabunPSK" pitchFamily="34" charset="-34"/>
                <a:cs typeface="TH SarabunPSK" pitchFamily="34" charset="-34"/>
              </a:rPr>
              <a:t>ของแผนงานย่อยและโครงการภายใต้แผนงานย่อย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แสดงความสัมพันธ์และสอดคล้องระหว่างแผนงานย่อย/โครงการวิจัย</a:t>
            </a:r>
          </a:p>
          <a:p>
            <a:pPr marL="574675" indent="-220663">
              <a:buAutoNum type="arabicPeriod" startAt="5"/>
            </a:pP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ประโยชน์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ที่คาดว่าจะได้รับ 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pPr marL="574675" indent="-220663">
              <a:buAutoNum type="arabicPeriod" startAt="5"/>
            </a:pPr>
            <a:r>
              <a:rPr lang="th-TH" sz="2800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แนวทาง</a:t>
            </a:r>
            <a:r>
              <a:rPr lang="th-TH" sz="2800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และแผนการนำผลงานวิจัยและนวัตกรรมไปใช้ประโยชน์ และให้ระบุหน่วยงาน/กลุ่มเป้าหมาย/พื้นที่ที่คาดว่าจะนำผลงานวิจัยและนวัตกรรมไปใช้ประโยชน์ให้ชัดเจน)</a:t>
            </a:r>
            <a:endParaRPr lang="th-TH" sz="2800" spc="-6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93216"/>
            <a:ext cx="65664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ให้นำเสนอ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แผนการ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ดำเนินงานของแผนงานย่อย/โครงการภายใต้แผนงานย่อย ดังนี้</a:t>
            </a:r>
            <a:endParaRPr lang="th-TH" sz="3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Oval 5"/>
          <p:cNvSpPr/>
          <p:nvPr/>
        </p:nvSpPr>
        <p:spPr>
          <a:xfrm>
            <a:off x="183704" y="493216"/>
            <a:ext cx="561975" cy="533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2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57188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6200" y="76200"/>
            <a:ext cx="561975" cy="533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2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332452"/>
              </p:ext>
            </p:extLst>
          </p:nvPr>
        </p:nvGraphicFramePr>
        <p:xfrm>
          <a:off x="342900" y="1828800"/>
          <a:ext cx="838199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024"/>
                <a:gridCol w="1516876"/>
                <a:gridCol w="1447800"/>
                <a:gridCol w="1905000"/>
                <a:gridCol w="16382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วัตถุประสงค์โครงการ</a:t>
                      </a:r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วิธีการดำเนินงาน</a:t>
                      </a:r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แผนการ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ดำเนินงาน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วิธีการ/เทคโนโลยีที่นำมาพัฒนาต่อ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งบประมาณเสนอขอ (บาท)</a:t>
                      </a:r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3.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4.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85774" y="609600"/>
            <a:ext cx="82772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9. นำเสนอวิธีดำเนินงาน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และแผนการดำเนินงาน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ที่สอดคล้องและตอบวัตถุประสงค์โครงการครบทุกข้อ เพื่อให้การดำเนินงานบรรลุวัตถุประสงค์ของโครงการ</a:t>
            </a:r>
          </a:p>
        </p:txBody>
      </p:sp>
    </p:spTree>
    <p:extLst>
      <p:ext uri="{BB962C8B-B14F-4D97-AF65-F5344CB8AC3E}">
        <p14:creationId xmlns:p14="http://schemas.microsoft.com/office/powerpoint/2010/main" val="2506157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2715</TotalTime>
  <Words>491</Words>
  <Application>Microsoft Office PowerPoint</Application>
  <PresentationFormat>นำเสนอทางหน้าจอ (4:3)</PresentationFormat>
  <Paragraphs>93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1" baseType="lpstr">
      <vt:lpstr>Arial</vt:lpstr>
      <vt:lpstr>Calibri</vt:lpstr>
      <vt:lpstr>TH SarabunPSK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7PtD00</dc:creator>
  <cp:lastModifiedBy>DOA-PC-0014</cp:lastModifiedBy>
  <cp:revision>96</cp:revision>
  <cp:lastPrinted>2019-06-13T01:16:06Z</cp:lastPrinted>
  <dcterms:created xsi:type="dcterms:W3CDTF">2018-03-20T01:12:57Z</dcterms:created>
  <dcterms:modified xsi:type="dcterms:W3CDTF">2020-06-22T04:40:53Z</dcterms:modified>
</cp:coreProperties>
</file>