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4" r:id="rId2"/>
    <p:sldId id="257" r:id="rId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AADADA"/>
    <a:srgbClr val="5DB7B8"/>
    <a:srgbClr val="46AEAF"/>
    <a:srgbClr val="FCE7D8"/>
    <a:srgbClr val="003399"/>
    <a:srgbClr val="000099"/>
    <a:srgbClr val="0033CC"/>
    <a:srgbClr val="616161"/>
    <a:srgbClr val="03A9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สไตล์สีปานกลาง 2 - เน้น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สไตล์สีอ่อน 2 - เน้น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5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7" y="6"/>
            <a:ext cx="2945659" cy="498054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8" y="6"/>
            <a:ext cx="2945659" cy="498054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fld id="{C39F8204-219E-4B32-8BD6-E7105C94BE73}" type="datetimeFigureOut">
              <a:rPr lang="th-TH" smtClean="0"/>
              <a:t>21/03/67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3" rIns="91425" bIns="45713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200"/>
            <a:ext cx="5438140" cy="3908614"/>
          </a:xfrm>
          <a:prstGeom prst="rect">
            <a:avLst/>
          </a:prstGeom>
        </p:spPr>
        <p:txBody>
          <a:bodyPr vert="horz" lIns="91425" tIns="45713" rIns="91425" bIns="4571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7" y="9428587"/>
            <a:ext cx="2945659" cy="498053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8" y="9428587"/>
            <a:ext cx="2945659" cy="498053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916FBB95-9943-42CB-B7E6-71896322230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49545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6FBB95-9943-42CB-B7E6-718963222308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925691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2950"/>
            <a:ext cx="6619875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3" name="Google Shape;523;p:notes"/>
          <p:cNvSpPr txBox="1">
            <a:spLocks noGrp="1"/>
          </p:cNvSpPr>
          <p:nvPr>
            <p:ph type="body" idx="1"/>
          </p:nvPr>
        </p:nvSpPr>
        <p:spPr>
          <a:xfrm>
            <a:off x="679768" y="4715160"/>
            <a:ext cx="5438140" cy="4466987"/>
          </a:xfrm>
          <a:prstGeom prst="rect">
            <a:avLst/>
          </a:prstGeom>
        </p:spPr>
        <p:txBody>
          <a:bodyPr spcFirstLastPara="1" wrap="square" lIns="91411" tIns="91411" rIns="91411" bIns="91411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7F79AB3-0F0C-48B5-35E0-9167922B3C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55FE326A-2DE5-DF72-77E6-676B458F03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6DCFAA34-3B91-04D6-B3A9-15F8316CA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EE8C2152-D9AA-8A90-13C1-8A5819778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0803225E-D1C1-A613-6CA3-D65144420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FF66-303C-405F-AD5D-30D058F7C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552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407C239-D03B-4700-988F-A7487FF60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D9A310CD-3652-FE0C-52D9-0696B6473B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59EC2400-3F76-C263-95F7-4D7ABDD27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79FB3DFA-B5AC-90E6-14D5-262921989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A690A41F-1F63-AB64-A695-D34C6C43E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FF66-303C-405F-AD5D-30D058F7C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311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7D3220D0-ED29-0CC5-4D06-8C02DD6F58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9BD347B7-20EF-EBE8-8BB4-ABFEE459C2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CFB0132E-0EEC-9133-8AB3-968DC869F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C54DBA70-E4A3-5C8F-854E-DFF7284C1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67FA2943-AC2E-AAB8-E614-A6E5F2032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FF66-303C-405F-AD5D-30D058F7C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361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950967" y="892117"/>
            <a:ext cx="5551600" cy="322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800">
                <a:latin typeface="Archivo Black"/>
                <a:ea typeface="Archivo Black"/>
                <a:cs typeface="Archivo Black"/>
                <a:sym typeface="Archivo Black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950967" y="5009484"/>
            <a:ext cx="4625200" cy="95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 idx="2"/>
          </p:nvPr>
        </p:nvSpPr>
        <p:spPr>
          <a:xfrm>
            <a:off x="950967" y="4113316"/>
            <a:ext cx="5551600" cy="82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200"/>
              <a:buNone/>
              <a:defRPr>
                <a:latin typeface="Archivo SemiBold"/>
                <a:ea typeface="Archivo SemiBold"/>
                <a:cs typeface="Archivo SemiBold"/>
                <a:sym typeface="Archivo Semi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0184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703D9DA-1320-536A-0CF4-547449C05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24EFAB84-8002-DB70-A7F5-F4C231E1C8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2CE74EB0-4587-3A59-FE5A-DDC88A940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E78A8FEA-ACDA-E745-D0EE-EE207B79A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4BA12963-E066-946B-BF7F-7269C55CF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FF66-303C-405F-AD5D-30D058F7C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096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4AA15F3-6E5E-EA06-CAD5-011A8186D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F70B396A-452D-2AF6-E217-E1FD545FF5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AEEC1F3F-1C78-6300-A019-D2D53D60F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6D0D5271-E9F5-B57B-F0F6-281AA9FF0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D95769B4-18BE-5986-5AD1-FF0567879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FF66-303C-405F-AD5D-30D058F7C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771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3F201A8-DFA1-CD10-0757-7118051A2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1C7101D-92D3-60CC-A303-9F3FA8EBAA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0828116B-F152-2CFB-77BF-B1EAEC578B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4F716446-2764-8163-BADC-C094CE8E7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B9CF62F1-5593-BB1D-0ACA-7486D0F2D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1D221B0F-882B-32DE-802E-82D81E33D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FF66-303C-405F-AD5D-30D058F7C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351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1434C52-065D-6AAA-61F2-07E1CBFB9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BDB9F31E-A569-F432-EAA7-B499BBC1D2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FA081471-6181-5771-D5BA-48A6427509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3155D44F-AA58-C005-0713-7D9791BEAF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4EA5CCEF-22A9-F6D7-B102-275F074026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5D9946CC-6BB1-82E4-23DC-01DB4A33F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0C631283-9155-387B-6C26-418BFB050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68FE3D9A-38D9-9835-7CC3-E3F6F08B5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FF66-303C-405F-AD5D-30D058F7C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996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B7447C2-B0CC-65CB-06D0-291AC8392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6067122B-64D2-C728-7990-A23261043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9C2482E7-0976-D086-1764-FCFBFDCF0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9190BB17-788B-40E3-CEF6-CCAE8A3E6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FF66-303C-405F-AD5D-30D058F7C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883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155B4EEA-1830-104B-F36F-D8F27CAC4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88DE7F5D-6082-7637-C372-834165FE2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A3D2E31C-C842-B074-4387-A62E795C2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FF66-303C-405F-AD5D-30D058F7C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974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1898051-28CC-BF1F-F64A-30FD428E9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92E451A-6A08-EAEB-1C3F-6894DF2BD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E02DA3D1-5869-0106-7E7D-275765495F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A95B8B45-8E02-6071-EE2A-3EEE9E14D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83B785D9-0716-BDD7-A248-8F1E8B408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886994BF-CE77-7457-ECA3-0316BEF36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FF66-303C-405F-AD5D-30D058F7C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19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DB9A152-48D8-A1FB-8B0C-915D50B57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B6F29A70-814C-C91A-FE48-01D38F4900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708C1DFE-D535-9842-6DA3-A5AE4C75D6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88BF7ABF-DDEC-FA1F-485E-DA2BEE1DE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F1D05068-A062-6673-F8C3-F0E11845D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1358CBDA-3CA5-A546-A84C-7DCAAFAD0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FF66-303C-405F-AD5D-30D058F7C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976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86C35EB6-AC6D-6FD3-6294-FD79A58EE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5691C410-47C1-ADC0-779E-D59B5B794D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83B5B380-91DA-4B8D-10E0-2FCCBAB621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1F2AC1A3-B467-67E1-9048-CA0A98D8A9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7D9783AD-53F6-9042-7586-C42985E1AD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3FF66-303C-405F-AD5D-30D058F7C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278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7">
            <a:extLst>
              <a:ext uri="{FF2B5EF4-FFF2-40B4-BE49-F238E27FC236}">
                <a16:creationId xmlns:a16="http://schemas.microsoft.com/office/drawing/2014/main" id="{59B79BFF-649B-6F66-1C6D-02480C4F35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5248" y="5719079"/>
            <a:ext cx="2605715" cy="860300"/>
          </a:xfrm>
          <a:prstGeom prst="round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 </a:t>
            </a:r>
            <a:r>
              <a:rPr kumimoji="0" lang="th-TH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งบประมาณ</a:t>
            </a: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th-TH" altLang="en-US" sz="1400" b="1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1. งบประมาณรวมตลอดวิจัย</a:t>
            </a:r>
            <a:r>
              <a:rPr lang="th-TH" altLang="en-US" sz="1400" b="1" u="dotted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</a:t>
            </a:r>
            <a:r>
              <a:rPr lang="th-TH" altLang="en-US" sz="1400" b="1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บาท</a:t>
            </a: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th-TH" altLang="en-US" sz="1400" b="1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2. งบประมาณปีที่เสนอขอ   </a:t>
            </a:r>
            <a:r>
              <a:rPr lang="th-TH" altLang="en-US" sz="1400" b="1" u="dotted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</a:t>
            </a:r>
            <a:r>
              <a:rPr lang="th-TH" altLang="en-US" sz="1400" b="1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บาท</a:t>
            </a:r>
            <a:endParaRPr kumimoji="0" lang="th-TH" altLang="en-US" sz="1100" b="1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id="{1AB4FB75-24FF-C96A-67E8-D54E930296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35" y="5719081"/>
            <a:ext cx="2160000" cy="860298"/>
          </a:xfrm>
          <a:prstGeom prst="round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altLang="en-US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ผู้อำนวยการแผนงานวิจัย</a:t>
            </a:r>
            <a:endParaRPr lang="en-US" altLang="en-US" sz="1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..........................................................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altLang="en-US" sz="1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..........................................................</a:t>
            </a: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9">
            <a:extLst>
              <a:ext uri="{FF2B5EF4-FFF2-40B4-BE49-F238E27FC236}">
                <a16:creationId xmlns:a16="http://schemas.microsoft.com/office/drawing/2014/main" id="{B6668412-2629-6C1D-9C91-9D155E75C4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8533" y="5719079"/>
            <a:ext cx="2160000" cy="860299"/>
          </a:xfrm>
          <a:prstGeom prst="round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ระยะเวลาดำเนินการ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ปี </a:t>
            </a:r>
            <a:r>
              <a:rPr lang="th-TH" altLang="en-US" sz="1600" b="1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2569 - 2570</a:t>
            </a:r>
            <a:endParaRPr kumimoji="0" lang="th-TH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86430DC-8597-07B7-46E1-FD5B473DFDCA}"/>
              </a:ext>
            </a:extLst>
          </p:cNvPr>
          <p:cNvSpPr txBox="1"/>
          <p:nvPr/>
        </p:nvSpPr>
        <p:spPr>
          <a:xfrm>
            <a:off x="7510765" y="5543617"/>
            <a:ext cx="4585403" cy="1123712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2000" b="1" dirty="0">
                <a:solidFill>
                  <a:srgbClr val="000099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วัตถุประสงค์ของแผนงานวิจัย</a:t>
            </a:r>
          </a:p>
          <a:p>
            <a:pPr algn="ctr"/>
            <a:r>
              <a:rPr lang="th-TH" sz="2000" b="1" dirty="0">
                <a:solidFill>
                  <a:srgbClr val="000099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.........................................................</a:t>
            </a:r>
          </a:p>
          <a:p>
            <a:pPr algn="ctr"/>
            <a:r>
              <a:rPr lang="th-TH" sz="2000" b="1" dirty="0">
                <a:solidFill>
                  <a:srgbClr val="000099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ตอบตัวชี้วัดเป้าหมายกรอบงานวิจัยข้อ.........</a:t>
            </a:r>
          </a:p>
        </p:txBody>
      </p:sp>
      <p:sp>
        <p:nvSpPr>
          <p:cNvPr id="27" name="Text Box 8">
            <a:extLst>
              <a:ext uri="{FF2B5EF4-FFF2-40B4-BE49-F238E27FC236}">
                <a16:creationId xmlns:a16="http://schemas.microsoft.com/office/drawing/2014/main" id="{B6AF9693-2B5D-95DA-2A0E-41B8BD26A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672" y="1428911"/>
            <a:ext cx="6043996" cy="65839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altLang="en-US" b="1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ทิศทางงานวิจัยกรมฯ ที่ ...... </a:t>
            </a: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: …………………………………………………………………………………………</a:t>
            </a:r>
            <a:endParaRPr lang="th-TH" altLang="en-US" b="1" dirty="0"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sp>
        <p:nvSpPr>
          <p:cNvPr id="14" name="คำบรรยายภาพ: สี่เหลี่ยมมุมมน 13">
            <a:extLst>
              <a:ext uri="{FF2B5EF4-FFF2-40B4-BE49-F238E27FC236}">
                <a16:creationId xmlns:a16="http://schemas.microsoft.com/office/drawing/2014/main" id="{D8A9233D-06F0-4658-92C1-1CB7B5828F13}"/>
              </a:ext>
            </a:extLst>
          </p:cNvPr>
          <p:cNvSpPr/>
          <p:nvPr/>
        </p:nvSpPr>
        <p:spPr>
          <a:xfrm>
            <a:off x="348372" y="2255805"/>
            <a:ext cx="1800000" cy="540000"/>
          </a:xfrm>
          <a:prstGeom prst="wedgeRoundRectCallout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Input</a:t>
            </a:r>
          </a:p>
        </p:txBody>
      </p:sp>
      <p:sp>
        <p:nvSpPr>
          <p:cNvPr id="15" name="คำบรรยายภาพ: สี่เหลี่ยมมุมมน 14">
            <a:extLst>
              <a:ext uri="{FF2B5EF4-FFF2-40B4-BE49-F238E27FC236}">
                <a16:creationId xmlns:a16="http://schemas.microsoft.com/office/drawing/2014/main" id="{92F2A329-28B5-697E-EDA0-1C1471641420}"/>
              </a:ext>
            </a:extLst>
          </p:cNvPr>
          <p:cNvSpPr/>
          <p:nvPr/>
        </p:nvSpPr>
        <p:spPr>
          <a:xfrm>
            <a:off x="2723594" y="2267276"/>
            <a:ext cx="1800000" cy="540000"/>
          </a:xfrm>
          <a:prstGeom prst="wedgeRoundRectCallout">
            <a:avLst/>
          </a:prstGeom>
          <a:solidFill>
            <a:srgbClr val="92D05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Process</a:t>
            </a:r>
          </a:p>
        </p:txBody>
      </p:sp>
      <p:sp>
        <p:nvSpPr>
          <p:cNvPr id="19" name="คำบรรยายภาพ: สี่เหลี่ยมมุมมน 18">
            <a:extLst>
              <a:ext uri="{FF2B5EF4-FFF2-40B4-BE49-F238E27FC236}">
                <a16:creationId xmlns:a16="http://schemas.microsoft.com/office/drawing/2014/main" id="{AF4F00CE-693F-EC4E-3CE4-C744365A278A}"/>
              </a:ext>
            </a:extLst>
          </p:cNvPr>
          <p:cNvSpPr/>
          <p:nvPr/>
        </p:nvSpPr>
        <p:spPr>
          <a:xfrm>
            <a:off x="5097553" y="2267276"/>
            <a:ext cx="1800000" cy="540000"/>
          </a:xfrm>
          <a:prstGeom prst="wedgeRoundRectCallout">
            <a:avLst/>
          </a:prstGeom>
          <a:solidFill>
            <a:srgbClr val="00B05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Output</a:t>
            </a:r>
          </a:p>
        </p:txBody>
      </p:sp>
      <p:sp>
        <p:nvSpPr>
          <p:cNvPr id="20" name="คำบรรยายภาพ: สี่เหลี่ยมมุมมน 19">
            <a:extLst>
              <a:ext uri="{FF2B5EF4-FFF2-40B4-BE49-F238E27FC236}">
                <a16:creationId xmlns:a16="http://schemas.microsoft.com/office/drawing/2014/main" id="{531E8BD9-5578-032B-109D-854A8D21081D}"/>
              </a:ext>
            </a:extLst>
          </p:cNvPr>
          <p:cNvSpPr/>
          <p:nvPr/>
        </p:nvSpPr>
        <p:spPr>
          <a:xfrm>
            <a:off x="7432288" y="2267276"/>
            <a:ext cx="1800000" cy="540000"/>
          </a:xfrm>
          <a:prstGeom prst="wedgeRoundRectCallou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Outcome</a:t>
            </a:r>
          </a:p>
        </p:txBody>
      </p:sp>
      <p:sp>
        <p:nvSpPr>
          <p:cNvPr id="29" name="คำบรรยายภาพ: สี่เหลี่ยมมุมมน 28">
            <a:extLst>
              <a:ext uri="{FF2B5EF4-FFF2-40B4-BE49-F238E27FC236}">
                <a16:creationId xmlns:a16="http://schemas.microsoft.com/office/drawing/2014/main" id="{EED20293-8619-F5D0-CF65-E315EE583CF3}"/>
              </a:ext>
            </a:extLst>
          </p:cNvPr>
          <p:cNvSpPr/>
          <p:nvPr/>
        </p:nvSpPr>
        <p:spPr>
          <a:xfrm>
            <a:off x="9935175" y="2217255"/>
            <a:ext cx="1800000" cy="540000"/>
          </a:xfrm>
          <a:prstGeom prst="wedgeRoundRectCallout">
            <a:avLst/>
          </a:prstGeom>
          <a:solidFill>
            <a:srgbClr val="00B0F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Impact</a:t>
            </a:r>
          </a:p>
        </p:txBody>
      </p:sp>
      <p:sp>
        <p:nvSpPr>
          <p:cNvPr id="32" name="Text Box 8">
            <a:extLst>
              <a:ext uri="{FF2B5EF4-FFF2-40B4-BE49-F238E27FC236}">
                <a16:creationId xmlns:a16="http://schemas.microsoft.com/office/drawing/2014/main" id="{0E619DD4-5A01-D307-254C-4AF621720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9660" y="1405717"/>
            <a:ext cx="5685151" cy="65839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altLang="en-US" b="1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กรอบงานวิจัย ที่ ...... </a:t>
            </a: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: …………………………………………………………………………………………</a:t>
            </a:r>
            <a:endParaRPr lang="th-TH" altLang="en-US" b="1" dirty="0"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sp>
        <p:nvSpPr>
          <p:cNvPr id="39" name="Text Box 3">
            <a:extLst>
              <a:ext uri="{FF2B5EF4-FFF2-40B4-BE49-F238E27FC236}">
                <a16:creationId xmlns:a16="http://schemas.microsoft.com/office/drawing/2014/main" id="{792A2B53-EADD-C368-8E42-22E63FE4CFFA}"/>
              </a:ext>
            </a:extLst>
          </p:cNvPr>
          <p:cNvSpPr txBox="1"/>
          <p:nvPr/>
        </p:nvSpPr>
        <p:spPr>
          <a:xfrm>
            <a:off x="203594" y="2991369"/>
            <a:ext cx="2160000" cy="2364349"/>
          </a:xfrm>
          <a:prstGeom prst="round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60338" indent="-160338" algn="thaiDi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sz="160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........................................</a:t>
            </a:r>
          </a:p>
          <a:p>
            <a:pPr marL="160338" indent="-160338" algn="thaiDi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sz="160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........................................</a:t>
            </a:r>
          </a:p>
          <a:p>
            <a:pPr marL="160338" indent="-160338" algn="thaiDi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sz="160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........................................</a:t>
            </a:r>
          </a:p>
          <a:p>
            <a:pPr marL="160338" indent="-160338" algn="thaiDi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sz="160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........................................</a:t>
            </a:r>
          </a:p>
          <a:p>
            <a:pPr marL="160338" indent="-160338" algn="thaiDi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sz="160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........................................</a:t>
            </a:r>
          </a:p>
          <a:p>
            <a:pPr marL="160338" indent="-160338" algn="thaiDi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sz="160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........................................</a:t>
            </a:r>
          </a:p>
          <a:p>
            <a:pPr marL="160338" indent="-160338" algn="thaiDi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th-TH" sz="1600" dirty="0"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160338" indent="-160338" algn="thaiDi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th-TH" sz="1600" dirty="0"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127000" indent="-127000" algn="thaiDist"/>
            <a:endParaRPr lang="en-US" sz="12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sp>
        <p:nvSpPr>
          <p:cNvPr id="40" name="Text Box 3">
            <a:extLst>
              <a:ext uri="{FF2B5EF4-FFF2-40B4-BE49-F238E27FC236}">
                <a16:creationId xmlns:a16="http://schemas.microsoft.com/office/drawing/2014/main" id="{ECA5AD8B-F172-B7A6-422F-388315565722}"/>
              </a:ext>
            </a:extLst>
          </p:cNvPr>
          <p:cNvSpPr txBox="1"/>
          <p:nvPr/>
        </p:nvSpPr>
        <p:spPr>
          <a:xfrm>
            <a:off x="2560309" y="2979555"/>
            <a:ext cx="2160000" cy="2376163"/>
          </a:xfrm>
          <a:prstGeom prst="round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60338" indent="-160338" algn="thaiDi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sz="160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........................................</a:t>
            </a:r>
          </a:p>
          <a:p>
            <a:pPr marL="160338" indent="-160338" algn="thaiDi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sz="160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........................................</a:t>
            </a:r>
          </a:p>
          <a:p>
            <a:pPr marL="160338" indent="-160338" algn="thaiDi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sz="160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........................................</a:t>
            </a:r>
          </a:p>
          <a:p>
            <a:pPr marL="160338" indent="-160338" algn="thaiDi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sz="160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........................................</a:t>
            </a:r>
          </a:p>
          <a:p>
            <a:pPr marL="160338" indent="-160338" algn="thaiDi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sz="160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........................................</a:t>
            </a:r>
          </a:p>
          <a:p>
            <a:pPr marL="160338" indent="-160338" algn="thaiDi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sz="160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........................................</a:t>
            </a:r>
          </a:p>
          <a:p>
            <a:pPr marL="160338" indent="-160338" algn="thaiDi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th-TH" sz="1600" dirty="0"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sp>
        <p:nvSpPr>
          <p:cNvPr id="41" name="Text Box 3">
            <a:extLst>
              <a:ext uri="{FF2B5EF4-FFF2-40B4-BE49-F238E27FC236}">
                <a16:creationId xmlns:a16="http://schemas.microsoft.com/office/drawing/2014/main" id="{FFCE719B-6BDF-85F2-8144-30203CD2AD12}"/>
              </a:ext>
            </a:extLst>
          </p:cNvPr>
          <p:cNvSpPr txBox="1"/>
          <p:nvPr/>
        </p:nvSpPr>
        <p:spPr>
          <a:xfrm>
            <a:off x="7310649" y="2996385"/>
            <a:ext cx="2160000" cy="2359333"/>
          </a:xfrm>
          <a:prstGeom prst="round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2563" indent="-182563" algn="thaiDi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เกษตรกร ........................</a:t>
            </a:r>
          </a:p>
          <a:p>
            <a:pPr marL="182563" indent="-182563" algn="thaiDi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ผู้ประกอบการ ................</a:t>
            </a:r>
          </a:p>
          <a:p>
            <a:pPr marL="182563" indent="-182563" algn="thaiDi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หน่วยงานรัฐ/เอกชน ......</a:t>
            </a:r>
          </a:p>
          <a:p>
            <a:pPr marL="182563" indent="-182563" algn="thaiDi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ผู้รับประโยชน์อื่น ............</a:t>
            </a:r>
          </a:p>
          <a:p>
            <a:pPr marL="182563" indent="-182563" algn="thaiDi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sz="160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........................................</a:t>
            </a:r>
          </a:p>
          <a:p>
            <a:pPr marL="182563" indent="-182563" algn="thaiDi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sz="160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........................................</a:t>
            </a:r>
          </a:p>
          <a:p>
            <a:pPr marL="182563" indent="-182563" algn="thaiDi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th-TH" sz="1600" dirty="0"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sp>
        <p:nvSpPr>
          <p:cNvPr id="42" name="Text Box 3">
            <a:extLst>
              <a:ext uri="{FF2B5EF4-FFF2-40B4-BE49-F238E27FC236}">
                <a16:creationId xmlns:a16="http://schemas.microsoft.com/office/drawing/2014/main" id="{715A5267-E546-837B-2356-74C08DF00ABF}"/>
              </a:ext>
            </a:extLst>
          </p:cNvPr>
          <p:cNvSpPr txBox="1"/>
          <p:nvPr/>
        </p:nvSpPr>
        <p:spPr>
          <a:xfrm>
            <a:off x="9696662" y="2975345"/>
            <a:ext cx="2160000" cy="2359333"/>
          </a:xfrm>
          <a:prstGeom prst="round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2563" indent="-182563" algn="thaiDi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ผลกระทบวงกว้าง....</a:t>
            </a:r>
          </a:p>
          <a:p>
            <a:pPr marL="182563" indent="-182563" algn="thaiDi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...................................</a:t>
            </a:r>
          </a:p>
          <a:p>
            <a:pPr marL="182563" indent="-182563" algn="thaiDi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...................................</a:t>
            </a:r>
          </a:p>
          <a:p>
            <a:pPr marL="182563" indent="-182563" algn="thaiDi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...................................</a:t>
            </a:r>
          </a:p>
          <a:p>
            <a:pPr marL="182563" indent="-182563" algn="thaiDi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sz="180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........................................</a:t>
            </a:r>
          </a:p>
          <a:p>
            <a:pPr algn="thaiDist">
              <a:spcBef>
                <a:spcPts val="600"/>
              </a:spcBef>
            </a:pPr>
            <a:endParaRPr lang="th-TH" sz="1800" dirty="0"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182563" indent="-182563" algn="thaiDi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th-TH" b="1" dirty="0"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sp>
        <p:nvSpPr>
          <p:cNvPr id="43" name="Text Box 3">
            <a:extLst>
              <a:ext uri="{FF2B5EF4-FFF2-40B4-BE49-F238E27FC236}">
                <a16:creationId xmlns:a16="http://schemas.microsoft.com/office/drawing/2014/main" id="{20063840-9D0B-9284-E0C9-79BA1313AA55}"/>
              </a:ext>
            </a:extLst>
          </p:cNvPr>
          <p:cNvSpPr txBox="1"/>
          <p:nvPr/>
        </p:nvSpPr>
        <p:spPr>
          <a:xfrm>
            <a:off x="4917024" y="2994695"/>
            <a:ext cx="2160000" cy="2361023"/>
          </a:xfrm>
          <a:prstGeom prst="round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2563" indent="-182563" algn="thaiDi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ผลเกิดทันที โดยตรงเมื่อแผนงานวิจัย แล้วเสร็จ</a:t>
            </a:r>
          </a:p>
          <a:p>
            <a:pPr marL="182563" indent="-182563" algn="thaiDi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...................................</a:t>
            </a:r>
          </a:p>
          <a:p>
            <a:pPr marL="182563" indent="-182563" algn="thaiDi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...................................</a:t>
            </a:r>
          </a:p>
          <a:p>
            <a:pPr marL="182563" indent="-182563" algn="thaiDi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....................................</a:t>
            </a:r>
          </a:p>
          <a:p>
            <a:pPr marL="182563" indent="-182563" algn="thaiDi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sz="180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........................................</a:t>
            </a:r>
          </a:p>
          <a:p>
            <a:pPr marL="182563" indent="-182563" algn="thaiDi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182563" indent="-182563" algn="thaiDi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th-TH" b="1" dirty="0"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sp>
        <p:nvSpPr>
          <p:cNvPr id="3" name="กล่องข้อความ 2">
            <a:extLst>
              <a:ext uri="{FF2B5EF4-FFF2-40B4-BE49-F238E27FC236}">
                <a16:creationId xmlns:a16="http://schemas.microsoft.com/office/drawing/2014/main" id="{9972BEA0-B22D-29E2-E423-AE4EB7AD653A}"/>
              </a:ext>
            </a:extLst>
          </p:cNvPr>
          <p:cNvSpPr txBox="1"/>
          <p:nvPr/>
        </p:nvSpPr>
        <p:spPr>
          <a:xfrm>
            <a:off x="144672" y="753406"/>
            <a:ext cx="7980824" cy="5478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Impact Pathway</a:t>
            </a:r>
            <a:r>
              <a:rPr kumimoji="0" lang="th-TH" altLang="en-US" sz="3200" b="1" i="0" u="none" strike="noStrike" cap="none" normalizeH="0" baseline="0" dirty="0">
                <a:ln>
                  <a:noFill/>
                </a:ln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</a:t>
            </a:r>
            <a:r>
              <a:rPr lang="th-TH" altLang="en-US" sz="2000" b="1" u="sng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ชื่อ</a:t>
            </a:r>
            <a:r>
              <a:rPr lang="th-TH" altLang="en-US" sz="2400" b="1" u="sng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แผนงาน</a:t>
            </a:r>
            <a:r>
              <a:rPr kumimoji="0" lang="th-TH" altLang="en-US" sz="2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วิจัย</a:t>
            </a:r>
            <a:r>
              <a:rPr kumimoji="0" lang="th-TH" altLang="en-US" sz="20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.......................................................................................</a:t>
            </a:r>
            <a:endParaRPr kumimoji="0" lang="en-US" altLang="en-US" sz="1100" b="1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8CB23855-4995-7F72-FB62-7CE2AFAAAC4A}"/>
              </a:ext>
            </a:extLst>
          </p:cNvPr>
          <p:cNvSpPr txBox="1"/>
          <p:nvPr/>
        </p:nvSpPr>
        <p:spPr>
          <a:xfrm>
            <a:off x="9683728" y="764411"/>
            <a:ext cx="2441634" cy="4339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en-US" sz="2400" b="1" i="0" u="none" strike="noStrike" cap="none" normalizeH="0" baseline="0" dirty="0">
                <a:ln>
                  <a:noFill/>
                </a:ln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แผนงานวิจัยใหม่ ปี 2569</a:t>
            </a:r>
            <a:endParaRPr kumimoji="0" lang="en-US" alt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51E95C44-D648-FA2C-D2B6-DD76260169D7}"/>
              </a:ext>
            </a:extLst>
          </p:cNvPr>
          <p:cNvSpPr txBox="1"/>
          <p:nvPr/>
        </p:nvSpPr>
        <p:spPr>
          <a:xfrm>
            <a:off x="68535" y="80619"/>
            <a:ext cx="12027633" cy="8217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altLang="en-US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แบบฟอร์ม </a:t>
            </a:r>
            <a:r>
              <a:rPr lang="en-US" alt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Impact Pathway </a:t>
            </a:r>
            <a:r>
              <a:rPr lang="th-TH" altLang="en-US" sz="2800" b="1" u="sng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แผนงานวิจัย</a:t>
            </a:r>
            <a:endParaRPr lang="th-TH" altLang="en-US" sz="2400" b="1" u="sng" dirty="0">
              <a:solidFill>
                <a:srgbClr val="0000CC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en-US" sz="2400" b="1" i="0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(เฉพาะแผนงานวิจัยใหม่ที่เสนอขอในปี 2569 เท่านั้น)</a:t>
            </a:r>
            <a:endParaRPr kumimoji="0" lang="en-US" altLang="en-US" sz="2400" b="1" i="0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6397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Text Box 3">
            <a:extLst>
              <a:ext uri="{FF2B5EF4-FFF2-40B4-BE49-F238E27FC236}">
                <a16:creationId xmlns:a16="http://schemas.microsoft.com/office/drawing/2014/main" id="{09BCEB8B-886B-1E77-A004-88C8DC9FDDEB}"/>
              </a:ext>
            </a:extLst>
          </p:cNvPr>
          <p:cNvSpPr txBox="1"/>
          <p:nvPr/>
        </p:nvSpPr>
        <p:spPr>
          <a:xfrm>
            <a:off x="232431" y="3635426"/>
            <a:ext cx="2160000" cy="1800000"/>
          </a:xfrm>
          <a:prstGeom prst="round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60338" indent="-160338" algn="thaiDist">
              <a:buFont typeface="Arial" panose="020B0604020202020204" pitchFamily="34" charset="0"/>
              <a:buChar char="•"/>
            </a:pPr>
            <a:r>
              <a:rPr lang="th-TH" sz="160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........................................</a:t>
            </a:r>
          </a:p>
          <a:p>
            <a:pPr marL="160338" indent="-160338" algn="thaiDist">
              <a:buFont typeface="Arial" panose="020B0604020202020204" pitchFamily="34" charset="0"/>
              <a:buChar char="•"/>
            </a:pPr>
            <a:r>
              <a:rPr lang="th-TH" sz="160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........................................</a:t>
            </a:r>
          </a:p>
          <a:p>
            <a:pPr marL="160338" indent="-160338" algn="thaiDist">
              <a:buFont typeface="Arial" panose="020B0604020202020204" pitchFamily="34" charset="0"/>
              <a:buChar char="•"/>
            </a:pPr>
            <a:r>
              <a:rPr lang="th-TH" sz="160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........................................</a:t>
            </a:r>
          </a:p>
          <a:p>
            <a:pPr marL="160338" indent="-160338" algn="thaiDist">
              <a:buFont typeface="Arial" panose="020B0604020202020204" pitchFamily="34" charset="0"/>
              <a:buChar char="•"/>
            </a:pPr>
            <a:r>
              <a:rPr lang="th-TH" sz="160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........................................</a:t>
            </a:r>
          </a:p>
          <a:p>
            <a:pPr marL="160338" indent="-160338" algn="thaiDist">
              <a:buFont typeface="Arial" panose="020B0604020202020204" pitchFamily="34" charset="0"/>
              <a:buChar char="•"/>
            </a:pPr>
            <a:r>
              <a:rPr lang="th-TH" sz="160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........................................</a:t>
            </a:r>
          </a:p>
          <a:p>
            <a:pPr marL="127000" indent="-127000" algn="thaiDist"/>
            <a:endParaRPr lang="en-US" sz="12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sp>
        <p:nvSpPr>
          <p:cNvPr id="514" name="Text Box 8">
            <a:extLst>
              <a:ext uri="{FF2B5EF4-FFF2-40B4-BE49-F238E27FC236}">
                <a16:creationId xmlns:a16="http://schemas.microsoft.com/office/drawing/2014/main" id="{277A61FD-01F0-6C19-AF67-A94C2876B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263" y="5616306"/>
            <a:ext cx="2160000" cy="828000"/>
          </a:xfrm>
          <a:prstGeom prst="round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altLang="en-US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หน.โครงการวิจัย</a:t>
            </a:r>
            <a:endParaRPr lang="en-US" altLang="en-US" sz="1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..........................................................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altLang="en-US" sz="1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..........................................................</a:t>
            </a: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5" name="Text Box 9">
            <a:extLst>
              <a:ext uri="{FF2B5EF4-FFF2-40B4-BE49-F238E27FC236}">
                <a16:creationId xmlns:a16="http://schemas.microsoft.com/office/drawing/2014/main" id="{AAD77DE2-A964-14EA-8780-2FF383236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9978" y="5616306"/>
            <a:ext cx="2160000" cy="828000"/>
          </a:xfrm>
          <a:prstGeom prst="round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ระยะเวลาดำเนินการ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ปี </a:t>
            </a:r>
            <a:r>
              <a:rPr lang="th-TH" altLang="en-US" sz="1600" b="1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2569 - 2570</a:t>
            </a:r>
            <a:endParaRPr kumimoji="0" lang="th-TH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sp>
        <p:nvSpPr>
          <p:cNvPr id="516" name="Text Box 3">
            <a:extLst>
              <a:ext uri="{FF2B5EF4-FFF2-40B4-BE49-F238E27FC236}">
                <a16:creationId xmlns:a16="http://schemas.microsoft.com/office/drawing/2014/main" id="{F735AC5F-80A6-016A-3909-2ACD96C6DDCB}"/>
              </a:ext>
            </a:extLst>
          </p:cNvPr>
          <p:cNvSpPr txBox="1"/>
          <p:nvPr/>
        </p:nvSpPr>
        <p:spPr>
          <a:xfrm>
            <a:off x="2589146" y="3635426"/>
            <a:ext cx="2160000" cy="1800000"/>
          </a:xfrm>
          <a:prstGeom prst="round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60338" indent="-160338" algn="thaiDist">
              <a:buFont typeface="Arial" panose="020B0604020202020204" pitchFamily="34" charset="0"/>
              <a:buChar char="•"/>
            </a:pPr>
            <a:r>
              <a:rPr lang="th-TH" sz="160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........................................</a:t>
            </a:r>
          </a:p>
          <a:p>
            <a:pPr marL="160338" indent="-160338" algn="thaiDist">
              <a:buFont typeface="Arial" panose="020B0604020202020204" pitchFamily="34" charset="0"/>
              <a:buChar char="•"/>
            </a:pPr>
            <a:r>
              <a:rPr lang="th-TH" sz="160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........................................</a:t>
            </a:r>
          </a:p>
          <a:p>
            <a:pPr marL="160338" indent="-160338" algn="thaiDist">
              <a:buFont typeface="Arial" panose="020B0604020202020204" pitchFamily="34" charset="0"/>
              <a:buChar char="•"/>
            </a:pPr>
            <a:r>
              <a:rPr lang="th-TH" sz="160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........................................</a:t>
            </a:r>
          </a:p>
          <a:p>
            <a:pPr marL="160338" indent="-160338" algn="thaiDist">
              <a:buFont typeface="Arial" panose="020B0604020202020204" pitchFamily="34" charset="0"/>
              <a:buChar char="•"/>
            </a:pPr>
            <a:r>
              <a:rPr lang="th-TH" sz="160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........................................</a:t>
            </a:r>
          </a:p>
          <a:p>
            <a:pPr marL="160338" indent="-160338" algn="thaiDist">
              <a:buFont typeface="Arial" panose="020B0604020202020204" pitchFamily="34" charset="0"/>
              <a:buChar char="•"/>
            </a:pPr>
            <a:r>
              <a:rPr lang="th-TH" sz="160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........................................</a:t>
            </a:r>
          </a:p>
        </p:txBody>
      </p:sp>
      <p:sp>
        <p:nvSpPr>
          <p:cNvPr id="519" name="Text Box 3">
            <a:extLst>
              <a:ext uri="{FF2B5EF4-FFF2-40B4-BE49-F238E27FC236}">
                <a16:creationId xmlns:a16="http://schemas.microsoft.com/office/drawing/2014/main" id="{6740ECEB-7AE0-4B5F-B96D-92B71703873C}"/>
              </a:ext>
            </a:extLst>
          </p:cNvPr>
          <p:cNvSpPr txBox="1"/>
          <p:nvPr/>
        </p:nvSpPr>
        <p:spPr>
          <a:xfrm>
            <a:off x="7398046" y="3633689"/>
            <a:ext cx="2160000" cy="1800000"/>
          </a:xfrm>
          <a:prstGeom prst="round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2563" indent="-182563" algn="thaiDi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เกษตรกร ........................</a:t>
            </a:r>
          </a:p>
          <a:p>
            <a:pPr marL="182563" indent="-182563" algn="thaiDi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ผู้ประกอบการ ................</a:t>
            </a:r>
          </a:p>
          <a:p>
            <a:pPr marL="182563" indent="-182563" algn="thaiDi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หน่วยงานรัฐ/เอกชน ......</a:t>
            </a:r>
          </a:p>
          <a:p>
            <a:pPr marL="182563" indent="-182563" algn="thaiDi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ผู้รับประโยชน์อื่น ............</a:t>
            </a:r>
            <a:endParaRPr lang="th-TH" sz="1600" dirty="0"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sp>
        <p:nvSpPr>
          <p:cNvPr id="520" name="Text Box 3">
            <a:extLst>
              <a:ext uri="{FF2B5EF4-FFF2-40B4-BE49-F238E27FC236}">
                <a16:creationId xmlns:a16="http://schemas.microsoft.com/office/drawing/2014/main" id="{167EFCA6-3246-6B31-F93E-1D78675DA171}"/>
              </a:ext>
            </a:extLst>
          </p:cNvPr>
          <p:cNvSpPr txBox="1"/>
          <p:nvPr/>
        </p:nvSpPr>
        <p:spPr>
          <a:xfrm>
            <a:off x="9754761" y="3631952"/>
            <a:ext cx="2160000" cy="1800000"/>
          </a:xfrm>
          <a:prstGeom prst="round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2563" indent="-182563" algn="thaiDi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..ผลกระทบวงกว้าง....</a:t>
            </a:r>
          </a:p>
          <a:p>
            <a:pPr marL="182563" indent="-182563" algn="thaiDi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....................................</a:t>
            </a:r>
          </a:p>
          <a:p>
            <a:pPr marL="182563" indent="-182563" algn="thaiDi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....................................</a:t>
            </a:r>
          </a:p>
          <a:p>
            <a:pPr marL="182563" indent="-182563" algn="thaiDi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....................................</a:t>
            </a:r>
            <a:endParaRPr lang="th-TH" b="1" dirty="0"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sp>
        <p:nvSpPr>
          <p:cNvPr id="521" name="TextBox 20">
            <a:extLst>
              <a:ext uri="{FF2B5EF4-FFF2-40B4-BE49-F238E27FC236}">
                <a16:creationId xmlns:a16="http://schemas.microsoft.com/office/drawing/2014/main" id="{F6320CFB-D663-165E-53AC-86314535180D}"/>
              </a:ext>
            </a:extLst>
          </p:cNvPr>
          <p:cNvSpPr txBox="1"/>
          <p:nvPr/>
        </p:nvSpPr>
        <p:spPr>
          <a:xfrm>
            <a:off x="7678776" y="1802913"/>
            <a:ext cx="4225640" cy="936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b="1" dirty="0">
                <a:solidFill>
                  <a:srgbClr val="000099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วัตถุประสงค์ ของโครงการวิจัย</a:t>
            </a:r>
          </a:p>
          <a:p>
            <a:pPr algn="ctr"/>
            <a:r>
              <a:rPr lang="th-TH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...................................................</a:t>
            </a:r>
            <a:endParaRPr lang="th-TH" b="1" dirty="0">
              <a:solidFill>
                <a:srgbClr val="000099"/>
              </a:solidFill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algn="ctr"/>
            <a:r>
              <a:rPr lang="th-TH" b="1" dirty="0">
                <a:solidFill>
                  <a:srgbClr val="FF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ตอบตัวชี้วัดข้อใดของแผนงานวิจัย..........</a:t>
            </a:r>
          </a:p>
        </p:txBody>
      </p:sp>
      <p:sp>
        <p:nvSpPr>
          <p:cNvPr id="522" name="คำบรรยายภาพ: สี่เหลี่ยมมุมมน 521">
            <a:extLst>
              <a:ext uri="{FF2B5EF4-FFF2-40B4-BE49-F238E27FC236}">
                <a16:creationId xmlns:a16="http://schemas.microsoft.com/office/drawing/2014/main" id="{90C033A7-1011-4705-88B4-29C6F2F6CC0F}"/>
              </a:ext>
            </a:extLst>
          </p:cNvPr>
          <p:cNvSpPr/>
          <p:nvPr/>
        </p:nvSpPr>
        <p:spPr>
          <a:xfrm>
            <a:off x="396192" y="2902537"/>
            <a:ext cx="1800000" cy="540000"/>
          </a:xfrm>
          <a:prstGeom prst="wedgeRoundRectCallout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Input</a:t>
            </a:r>
          </a:p>
        </p:txBody>
      </p:sp>
      <p:sp>
        <p:nvSpPr>
          <p:cNvPr id="523" name="คำบรรยายภาพ: สี่เหลี่ยมมุมมน 522">
            <a:extLst>
              <a:ext uri="{FF2B5EF4-FFF2-40B4-BE49-F238E27FC236}">
                <a16:creationId xmlns:a16="http://schemas.microsoft.com/office/drawing/2014/main" id="{721AFC96-F8B6-AA87-DBF5-0D4BEA51155D}"/>
              </a:ext>
            </a:extLst>
          </p:cNvPr>
          <p:cNvSpPr/>
          <p:nvPr/>
        </p:nvSpPr>
        <p:spPr>
          <a:xfrm>
            <a:off x="2825380" y="2902537"/>
            <a:ext cx="1800000" cy="540000"/>
          </a:xfrm>
          <a:prstGeom prst="wedgeRoundRectCallout">
            <a:avLst/>
          </a:prstGeom>
          <a:solidFill>
            <a:srgbClr val="92D05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Process</a:t>
            </a:r>
          </a:p>
        </p:txBody>
      </p:sp>
      <p:sp>
        <p:nvSpPr>
          <p:cNvPr id="524" name="คำบรรยายภาพ: สี่เหลี่ยมมุมมน 523">
            <a:extLst>
              <a:ext uri="{FF2B5EF4-FFF2-40B4-BE49-F238E27FC236}">
                <a16:creationId xmlns:a16="http://schemas.microsoft.com/office/drawing/2014/main" id="{02C48ECC-3654-66F2-B2B2-4DDA7334019D}"/>
              </a:ext>
            </a:extLst>
          </p:cNvPr>
          <p:cNvSpPr/>
          <p:nvPr/>
        </p:nvSpPr>
        <p:spPr>
          <a:xfrm>
            <a:off x="5196000" y="2902537"/>
            <a:ext cx="1800000" cy="540000"/>
          </a:xfrm>
          <a:prstGeom prst="wedgeRoundRectCallout">
            <a:avLst/>
          </a:prstGeom>
          <a:solidFill>
            <a:srgbClr val="00B05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Output</a:t>
            </a:r>
          </a:p>
        </p:txBody>
      </p:sp>
      <p:sp>
        <p:nvSpPr>
          <p:cNvPr id="525" name="คำบรรยายภาพ: สี่เหลี่ยมมุมมน 524">
            <a:extLst>
              <a:ext uri="{FF2B5EF4-FFF2-40B4-BE49-F238E27FC236}">
                <a16:creationId xmlns:a16="http://schemas.microsoft.com/office/drawing/2014/main" id="{AC7EE5C1-68ED-4A78-4D51-72ED7E537FB0}"/>
              </a:ext>
            </a:extLst>
          </p:cNvPr>
          <p:cNvSpPr/>
          <p:nvPr/>
        </p:nvSpPr>
        <p:spPr>
          <a:xfrm>
            <a:off x="7678776" y="2902537"/>
            <a:ext cx="1800000" cy="540000"/>
          </a:xfrm>
          <a:prstGeom prst="wedgeRoundRectCallou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Outcome</a:t>
            </a:r>
          </a:p>
        </p:txBody>
      </p:sp>
      <p:sp>
        <p:nvSpPr>
          <p:cNvPr id="526" name="คำบรรยายภาพ: สี่เหลี่ยมมุมมน 525">
            <a:extLst>
              <a:ext uri="{FF2B5EF4-FFF2-40B4-BE49-F238E27FC236}">
                <a16:creationId xmlns:a16="http://schemas.microsoft.com/office/drawing/2014/main" id="{600F49CE-DB24-DC01-F37D-22A1247D4D72}"/>
              </a:ext>
            </a:extLst>
          </p:cNvPr>
          <p:cNvSpPr/>
          <p:nvPr/>
        </p:nvSpPr>
        <p:spPr>
          <a:xfrm>
            <a:off x="9934761" y="2902537"/>
            <a:ext cx="1800000" cy="540000"/>
          </a:xfrm>
          <a:prstGeom prst="wedgeRoundRectCallout">
            <a:avLst/>
          </a:prstGeom>
          <a:solidFill>
            <a:srgbClr val="00B0F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Impact</a:t>
            </a:r>
          </a:p>
        </p:txBody>
      </p:sp>
      <p:sp>
        <p:nvSpPr>
          <p:cNvPr id="527" name="TextBox 20">
            <a:extLst>
              <a:ext uri="{FF2B5EF4-FFF2-40B4-BE49-F238E27FC236}">
                <a16:creationId xmlns:a16="http://schemas.microsoft.com/office/drawing/2014/main" id="{749DCD53-3A01-672F-0A27-FBC505D219B5}"/>
              </a:ext>
            </a:extLst>
          </p:cNvPr>
          <p:cNvSpPr txBox="1"/>
          <p:nvPr/>
        </p:nvSpPr>
        <p:spPr>
          <a:xfrm>
            <a:off x="3839040" y="1802913"/>
            <a:ext cx="3684708" cy="936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th-TH" sz="2000" b="1" dirty="0">
                <a:solidFill>
                  <a:srgbClr val="000099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ประเด็นวิจัย ของโครงการวิจัย</a:t>
            </a:r>
          </a:p>
        </p:txBody>
      </p:sp>
      <p:sp>
        <p:nvSpPr>
          <p:cNvPr id="528" name="TextBox 20">
            <a:extLst>
              <a:ext uri="{FF2B5EF4-FFF2-40B4-BE49-F238E27FC236}">
                <a16:creationId xmlns:a16="http://schemas.microsoft.com/office/drawing/2014/main" id="{415C500A-F603-36E0-4E79-955389947CB3}"/>
              </a:ext>
            </a:extLst>
          </p:cNvPr>
          <p:cNvSpPr txBox="1"/>
          <p:nvPr/>
        </p:nvSpPr>
        <p:spPr>
          <a:xfrm>
            <a:off x="108123" y="1802913"/>
            <a:ext cx="3592506" cy="936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2000" b="1" dirty="0">
                <a:solidFill>
                  <a:srgbClr val="000099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ความสำคัญ/ที่มาของปัญหา</a:t>
            </a:r>
          </a:p>
          <a:p>
            <a:pPr algn="ctr"/>
            <a:r>
              <a:rPr lang="th-TH" sz="2000" b="1" dirty="0">
                <a:solidFill>
                  <a:srgbClr val="000099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ของโครงการวิจัย</a:t>
            </a:r>
          </a:p>
        </p:txBody>
      </p:sp>
      <p:sp>
        <p:nvSpPr>
          <p:cNvPr id="529" name="Text Box 3">
            <a:extLst>
              <a:ext uri="{FF2B5EF4-FFF2-40B4-BE49-F238E27FC236}">
                <a16:creationId xmlns:a16="http://schemas.microsoft.com/office/drawing/2014/main" id="{0A942B5F-3D37-115C-045C-788A97EABD15}"/>
              </a:ext>
            </a:extLst>
          </p:cNvPr>
          <p:cNvSpPr txBox="1"/>
          <p:nvPr/>
        </p:nvSpPr>
        <p:spPr>
          <a:xfrm>
            <a:off x="4945861" y="3635721"/>
            <a:ext cx="2160000" cy="1800000"/>
          </a:xfrm>
          <a:prstGeom prst="round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2563" indent="-182563" algn="thaiDi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ผลเกิดขึ้นทันที โดยตรงเมื่อโครงการแล้วเสร็จ</a:t>
            </a:r>
          </a:p>
          <a:p>
            <a:pPr marL="182563" indent="-182563" algn="thaiDist">
              <a:buFont typeface="Arial" panose="020B0604020202020204" pitchFamily="34" charset="0"/>
              <a:buChar char="•"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....................................</a:t>
            </a:r>
          </a:p>
          <a:p>
            <a:pPr marL="182563" indent="-182563" algn="thaiDist">
              <a:buFont typeface="Arial" panose="020B0604020202020204" pitchFamily="34" charset="0"/>
              <a:buChar char="•"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....................................</a:t>
            </a:r>
          </a:p>
          <a:p>
            <a:pPr marL="182563" indent="-182563" algn="thaiDist">
              <a:buFont typeface="Arial" panose="020B0604020202020204" pitchFamily="34" charset="0"/>
              <a:buChar char="•"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....................................</a:t>
            </a:r>
            <a:endParaRPr lang="th-TH" b="1" dirty="0"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sp>
        <p:nvSpPr>
          <p:cNvPr id="530" name="กล่องข้อความ 529">
            <a:extLst>
              <a:ext uri="{FF2B5EF4-FFF2-40B4-BE49-F238E27FC236}">
                <a16:creationId xmlns:a16="http://schemas.microsoft.com/office/drawing/2014/main" id="{BF795DE2-1EC0-3749-61C8-521F46BCBD6A}"/>
              </a:ext>
            </a:extLst>
          </p:cNvPr>
          <p:cNvSpPr txBox="1"/>
          <p:nvPr/>
        </p:nvSpPr>
        <p:spPr>
          <a:xfrm>
            <a:off x="7869121" y="5536173"/>
            <a:ext cx="413128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Highlight </a:t>
            </a:r>
            <a:r>
              <a:rPr lang="th-TH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โครงการวิจัย</a:t>
            </a:r>
          </a:p>
          <a:p>
            <a:pPr algn="ctr"/>
            <a:r>
              <a:rPr lang="th-TH" sz="28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“...............................................”</a:t>
            </a:r>
            <a:endParaRPr lang="en-US" sz="2800" b="1" dirty="0">
              <a:solidFill>
                <a:srgbClr val="0000CC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31" name="แผนผังลำดับงาน: แยก 530">
            <a:extLst>
              <a:ext uri="{FF2B5EF4-FFF2-40B4-BE49-F238E27FC236}">
                <a16:creationId xmlns:a16="http://schemas.microsoft.com/office/drawing/2014/main" id="{039BED31-4887-6313-8757-80BCDF20005A}"/>
              </a:ext>
            </a:extLst>
          </p:cNvPr>
          <p:cNvSpPr/>
          <p:nvPr/>
        </p:nvSpPr>
        <p:spPr>
          <a:xfrm rot="5400000">
            <a:off x="3589690" y="2088091"/>
            <a:ext cx="383908" cy="313757"/>
          </a:xfrm>
          <a:prstGeom prst="flowChartExtra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532" name="แผนผังลำดับงาน: แยก 531">
            <a:extLst>
              <a:ext uri="{FF2B5EF4-FFF2-40B4-BE49-F238E27FC236}">
                <a16:creationId xmlns:a16="http://schemas.microsoft.com/office/drawing/2014/main" id="{46DCE6B6-65F5-BDDD-7F3C-05511A2D271C}"/>
              </a:ext>
            </a:extLst>
          </p:cNvPr>
          <p:cNvSpPr/>
          <p:nvPr/>
        </p:nvSpPr>
        <p:spPr>
          <a:xfrm rot="5400000">
            <a:off x="7420089" y="2137435"/>
            <a:ext cx="383908" cy="313757"/>
          </a:xfrm>
          <a:prstGeom prst="flowChartExtra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" name="Text Box 7">
            <a:extLst>
              <a:ext uri="{FF2B5EF4-FFF2-40B4-BE49-F238E27FC236}">
                <a16:creationId xmlns:a16="http://schemas.microsoft.com/office/drawing/2014/main" id="{0CC9FD01-393F-8E64-B513-8F7B88482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6693" y="5599227"/>
            <a:ext cx="2605715" cy="828000"/>
          </a:xfrm>
          <a:prstGeom prst="round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</a:t>
            </a:r>
            <a:r>
              <a:rPr kumimoji="0" lang="th-TH" altLang="en-US" sz="1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งบประมาณ</a:t>
            </a: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th-TH" altLang="en-US" sz="1500" b="1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1. งบประมาณรวมตลอดวิจัย</a:t>
            </a:r>
            <a:r>
              <a:rPr lang="th-TH" altLang="en-US" sz="1500" b="1" u="dotted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</a:t>
            </a:r>
            <a:r>
              <a:rPr lang="th-TH" altLang="en-US" sz="1500" b="1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บาท</a:t>
            </a: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th-TH" altLang="en-US" sz="1500" b="1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2. งบประมาณปีที่เสนอขอ   </a:t>
            </a:r>
            <a:r>
              <a:rPr lang="th-TH" altLang="en-US" sz="1500" b="1" u="dotted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</a:t>
            </a:r>
            <a:r>
              <a:rPr lang="th-TH" altLang="en-US" sz="1500" b="1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บาท</a:t>
            </a:r>
            <a:endParaRPr kumimoji="0" lang="th-TH" altLang="en-US" sz="15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8F320F26-06A3-BC3C-87E4-5217A75DB108}"/>
              </a:ext>
            </a:extLst>
          </p:cNvPr>
          <p:cNvSpPr txBox="1"/>
          <p:nvPr/>
        </p:nvSpPr>
        <p:spPr>
          <a:xfrm>
            <a:off x="118468" y="972264"/>
            <a:ext cx="8816448" cy="820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Impact Pathway</a:t>
            </a:r>
            <a:r>
              <a:rPr kumimoji="0" lang="th-TH" altLang="en-US" sz="3200" b="1" i="0" u="none" strike="noStrike" cap="none" normalizeH="0" baseline="0" dirty="0">
                <a:ln>
                  <a:noFill/>
                </a:ln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</a:t>
            </a:r>
            <a:r>
              <a:rPr lang="th-TH" altLang="en-US" sz="2000" b="1" u="sng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ชื่อ</a:t>
            </a:r>
            <a:r>
              <a:rPr lang="th-TH" altLang="en-US" sz="2400" b="1" u="sng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โครงการ</a:t>
            </a:r>
            <a:r>
              <a:rPr kumimoji="0" lang="th-TH" altLang="en-US" sz="2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วิจัย</a:t>
            </a:r>
            <a:r>
              <a:rPr kumimoji="0" lang="th-TH" altLang="en-US" sz="20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......................................................................................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altLang="en-US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     อยู่ภายใต้แผนงานวิจัย</a:t>
            </a:r>
            <a:r>
              <a:rPr kumimoji="0" lang="th-TH" altLang="en-US" sz="20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...............................................................................</a:t>
            </a:r>
            <a:endParaRPr kumimoji="0" lang="en-US" altLang="en-US" sz="2000" b="1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6C3DAD18-CF8B-82A9-C6EA-D0AB986DE806}"/>
              </a:ext>
            </a:extLst>
          </p:cNvPr>
          <p:cNvSpPr txBox="1"/>
          <p:nvPr/>
        </p:nvSpPr>
        <p:spPr>
          <a:xfrm>
            <a:off x="118468" y="82108"/>
            <a:ext cx="12006894" cy="8217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altLang="en-US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แบบฟอร์ม </a:t>
            </a:r>
            <a:r>
              <a:rPr lang="en-US" alt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Impact Pathway </a:t>
            </a:r>
            <a:r>
              <a:rPr lang="th-TH" altLang="en-US" sz="2800" b="1" u="sng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โครงการวิจัย</a:t>
            </a:r>
            <a:endParaRPr lang="th-TH" altLang="en-US" sz="2400" b="1" u="sng" dirty="0">
              <a:solidFill>
                <a:srgbClr val="0000CC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en-US" sz="2400" b="1" i="0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(เฉพาะโครงการวิจัยใหม่ที่เสนอขอในปี 2569 เท่านั้น)</a:t>
            </a:r>
            <a:endParaRPr kumimoji="0" lang="en-US" altLang="en-US" sz="2400" b="1" i="0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id="{BDD29163-6594-A656-B9F9-12CADF9D4190}"/>
              </a:ext>
            </a:extLst>
          </p:cNvPr>
          <p:cNvSpPr txBox="1"/>
          <p:nvPr/>
        </p:nvSpPr>
        <p:spPr>
          <a:xfrm>
            <a:off x="10130444" y="1060507"/>
            <a:ext cx="2058785" cy="377026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en-US" sz="2000" b="1" i="0" u="none" strike="noStrike" cap="none" normalizeH="0" baseline="0" dirty="0">
                <a:ln>
                  <a:noFill/>
                </a:ln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โครงการวิจัยใหม่ ปี 2569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0D2B0D85-82DB-DB07-B9CF-BA63F81F048A}"/>
              </a:ext>
            </a:extLst>
          </p:cNvPr>
          <p:cNvSpPr txBox="1"/>
          <p:nvPr/>
        </p:nvSpPr>
        <p:spPr>
          <a:xfrm>
            <a:off x="332228" y="6518186"/>
            <a:ext cx="612648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th-TH" altLang="en-US" sz="1600" b="1" i="0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หมายเหตุ </a:t>
            </a:r>
            <a:r>
              <a:rPr kumimoji="0" lang="en-US" altLang="en-US" sz="1600" b="1" i="0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kumimoji="0" lang="th-TH" altLang="en-US" sz="1600" b="1" i="0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โครงการวิจัยใหม่ปี 2569 ภายใต้แผนต่อเนื่อง</a:t>
            </a:r>
            <a:r>
              <a:rPr lang="th-TH" altLang="en-US" sz="16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ให้ใช้แบบฟอร์มนี้</a:t>
            </a:r>
            <a:endParaRPr lang="th-TH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3538</TotalTime>
  <Words>290</Words>
  <Application>Microsoft Office PowerPoint</Application>
  <PresentationFormat>แบบจอกว้าง</PresentationFormat>
  <Paragraphs>103</Paragraphs>
  <Slides>2</Slides>
  <Notes>2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</vt:i4>
      </vt:variant>
    </vt:vector>
  </HeadingPairs>
  <TitlesOfParts>
    <vt:vector size="9" baseType="lpstr">
      <vt:lpstr>Archivo Black</vt:lpstr>
      <vt:lpstr>Archivo SemiBold</vt:lpstr>
      <vt:lpstr>Arial</vt:lpstr>
      <vt:lpstr>Calibri</vt:lpstr>
      <vt:lpstr>Calibri Light</vt:lpstr>
      <vt:lpstr>TH SarabunPSK</vt:lpstr>
      <vt:lpstr>ธีมของ Office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DOA-PC</dc:creator>
  <cp:lastModifiedBy>DOA-PC</cp:lastModifiedBy>
  <cp:revision>392</cp:revision>
  <cp:lastPrinted>2024-03-21T07:55:04Z</cp:lastPrinted>
  <dcterms:created xsi:type="dcterms:W3CDTF">2022-07-01T00:28:51Z</dcterms:created>
  <dcterms:modified xsi:type="dcterms:W3CDTF">2024-03-21T08:06:34Z</dcterms:modified>
</cp:coreProperties>
</file>